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6"/>
  </p:notesMasterIdLst>
  <p:handoutMasterIdLst>
    <p:handoutMasterId r:id="rId37"/>
  </p:handoutMasterIdLst>
  <p:sldIdLst>
    <p:sldId id="286" r:id="rId2"/>
    <p:sldId id="292" r:id="rId3"/>
    <p:sldId id="298" r:id="rId4"/>
    <p:sldId id="257" r:id="rId5"/>
    <p:sldId id="258" r:id="rId6"/>
    <p:sldId id="260" r:id="rId7"/>
    <p:sldId id="261" r:id="rId8"/>
    <p:sldId id="262" r:id="rId9"/>
    <p:sldId id="263" r:id="rId10"/>
    <p:sldId id="264" r:id="rId11"/>
    <p:sldId id="265" r:id="rId12"/>
    <p:sldId id="266" r:id="rId13"/>
    <p:sldId id="267" r:id="rId14"/>
    <p:sldId id="268" r:id="rId15"/>
    <p:sldId id="271" r:id="rId16"/>
    <p:sldId id="269" r:id="rId17"/>
    <p:sldId id="270" r:id="rId18"/>
    <p:sldId id="272" r:id="rId19"/>
    <p:sldId id="285" r:id="rId20"/>
    <p:sldId id="275" r:id="rId21"/>
    <p:sldId id="276" r:id="rId22"/>
    <p:sldId id="278" r:id="rId23"/>
    <p:sldId id="277" r:id="rId24"/>
    <p:sldId id="279" r:id="rId25"/>
    <p:sldId id="280" r:id="rId26"/>
    <p:sldId id="281" r:id="rId27"/>
    <p:sldId id="282" r:id="rId28"/>
    <p:sldId id="283" r:id="rId29"/>
    <p:sldId id="284" r:id="rId30"/>
    <p:sldId id="293" r:id="rId31"/>
    <p:sldId id="294" r:id="rId32"/>
    <p:sldId id="295" r:id="rId33"/>
    <p:sldId id="296" r:id="rId34"/>
    <p:sldId id="29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338"/>
    <a:srgbClr val="00539D"/>
    <a:srgbClr val="86CFF1"/>
    <a:srgbClr val="009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4280" autoAdjust="0"/>
  </p:normalViewPr>
  <p:slideViewPr>
    <p:cSldViewPr snapToGrid="0">
      <p:cViewPr varScale="1">
        <p:scale>
          <a:sx n="107" d="100"/>
          <a:sy n="107" d="100"/>
        </p:scale>
        <p:origin x="1824" y="114"/>
      </p:cViewPr>
      <p:guideLst>
        <p:guide orient="horz" pos="2160"/>
        <p:guide pos="2880"/>
      </p:guideLst>
    </p:cSldViewPr>
  </p:slideViewPr>
  <p:notesTextViewPr>
    <p:cViewPr>
      <p:scale>
        <a:sx n="100" d="100"/>
        <a:sy n="100" d="100"/>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D52716-2B9A-9941-895E-557E77E6FC57}" type="datetimeFigureOut">
              <a:rPr lang="en-US" smtClean="0"/>
              <a:t>4/20/2020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3C537C-7254-A648-BDA8-91A5B818B6B3}" type="slidenum">
              <a:rPr lang="en-US" smtClean="0"/>
              <a:t>‹#›</a:t>
            </a:fld>
            <a:endParaRPr lang="en-US"/>
          </a:p>
        </p:txBody>
      </p:sp>
    </p:spTree>
    <p:extLst>
      <p:ext uri="{BB962C8B-B14F-4D97-AF65-F5344CB8AC3E}">
        <p14:creationId xmlns:p14="http://schemas.microsoft.com/office/powerpoint/2010/main" val="1242245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314A9E5-057B-9445-9231-DF5FD75FCE37}" type="datetimeFigureOut">
              <a:rPr lang="en-US" altLang="en-US"/>
              <a:pPr/>
              <a:t>4/20/2020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BBB4811-305E-C942-B10E-EEC6C9CC0794}" type="slidenum">
              <a:rPr lang="en-US" altLang="en-US"/>
              <a:pPr/>
              <a:t>‹#›</a:t>
            </a:fld>
            <a:endParaRPr lang="en-US" altLang="en-US"/>
          </a:p>
        </p:txBody>
      </p:sp>
    </p:spTree>
    <p:extLst>
      <p:ext uri="{BB962C8B-B14F-4D97-AF65-F5344CB8AC3E}">
        <p14:creationId xmlns:p14="http://schemas.microsoft.com/office/powerpoint/2010/main" val="4099061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259BE9A-F4D8-DE44-8B67-C46C92FE816B}" type="slidenum">
              <a:rPr lang="en-US" altLang="en-US" sz="1200">
                <a:latin typeface="Calibri" charset="0"/>
              </a:rPr>
              <a:pPr eaLnBrk="1" hangingPunct="1"/>
              <a:t>4</a:t>
            </a:fld>
            <a:endParaRPr lang="en-US" alt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13</a:t>
            </a:fld>
            <a:endParaRPr lang="en-US" altLang="en-US" sz="1200">
              <a:latin typeface="Calibri" charset="0"/>
            </a:endParaRPr>
          </a:p>
        </p:txBody>
      </p:sp>
    </p:spTree>
    <p:extLst>
      <p:ext uri="{BB962C8B-B14F-4D97-AF65-F5344CB8AC3E}">
        <p14:creationId xmlns:p14="http://schemas.microsoft.com/office/powerpoint/2010/main" val="127056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t>Possible answers</a:t>
            </a:r>
            <a:r>
              <a:rPr lang="en-US" altLang="en-US" dirty="0"/>
              <a:t>: home, playground, gym, school office, library, local park, movie theater, local recreation center</a:t>
            </a:r>
            <a:endParaRPr lang="en-US" altLang="en-US" sz="1000" dirty="0"/>
          </a:p>
          <a:p>
            <a:pPr eaLnBrk="1" hangingPunct="1">
              <a:spcBef>
                <a:spcPct val="0"/>
              </a:spcBef>
            </a:pPr>
            <a:endParaRPr lang="en-US" altLang="en-US" dirty="0">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14</a:t>
            </a:fld>
            <a:endParaRPr lang="en-US" altLang="en-US" sz="1200">
              <a:latin typeface="Calibri" charset="0"/>
            </a:endParaRPr>
          </a:p>
        </p:txBody>
      </p:sp>
    </p:spTree>
    <p:extLst>
      <p:ext uri="{BB962C8B-B14F-4D97-AF65-F5344CB8AC3E}">
        <p14:creationId xmlns:p14="http://schemas.microsoft.com/office/powerpoint/2010/main" val="122720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15</a:t>
            </a:fld>
            <a:endParaRPr lang="en-US" altLang="en-US" sz="1200">
              <a:latin typeface="Calibri" charset="0"/>
            </a:endParaRPr>
          </a:p>
        </p:txBody>
      </p:sp>
    </p:spTree>
    <p:extLst>
      <p:ext uri="{BB962C8B-B14F-4D97-AF65-F5344CB8AC3E}">
        <p14:creationId xmlns:p14="http://schemas.microsoft.com/office/powerpoint/2010/main" val="128345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16</a:t>
            </a:fld>
            <a:endParaRPr lang="en-US" altLang="en-US" sz="1200">
              <a:latin typeface="Calibri" charset="0"/>
            </a:endParaRPr>
          </a:p>
        </p:txBody>
      </p:sp>
    </p:spTree>
    <p:extLst>
      <p:ext uri="{BB962C8B-B14F-4D97-AF65-F5344CB8AC3E}">
        <p14:creationId xmlns:p14="http://schemas.microsoft.com/office/powerpoint/2010/main" val="141790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17</a:t>
            </a:fld>
            <a:endParaRPr lang="en-US" altLang="en-US" sz="1200">
              <a:latin typeface="Calibri" charset="0"/>
            </a:endParaRPr>
          </a:p>
        </p:txBody>
      </p:sp>
    </p:spTree>
    <p:extLst>
      <p:ext uri="{BB962C8B-B14F-4D97-AF65-F5344CB8AC3E}">
        <p14:creationId xmlns:p14="http://schemas.microsoft.com/office/powerpoint/2010/main" val="53339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18</a:t>
            </a:fld>
            <a:endParaRPr lang="en-US" altLang="en-US" sz="1200">
              <a:latin typeface="Calibri" charset="0"/>
            </a:endParaRPr>
          </a:p>
        </p:txBody>
      </p:sp>
    </p:spTree>
    <p:extLst>
      <p:ext uri="{BB962C8B-B14F-4D97-AF65-F5344CB8AC3E}">
        <p14:creationId xmlns:p14="http://schemas.microsoft.com/office/powerpoint/2010/main" val="41266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1" dirty="0"/>
              <a:t>Possible answers: </a:t>
            </a:r>
            <a:r>
              <a:rPr lang="en-US" altLang="en-US" sz="1200" dirty="0"/>
              <a:t>magnets, varying speeds, float/sink processes, air blows, gaps between conveyors, screens, eddy currents, visual inspections, etc. </a:t>
            </a: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19</a:t>
            </a:fld>
            <a:endParaRPr lang="en-US" altLang="en-US" sz="1200">
              <a:latin typeface="Calibri" charset="0"/>
            </a:endParaRPr>
          </a:p>
        </p:txBody>
      </p:sp>
    </p:spTree>
    <p:extLst>
      <p:ext uri="{BB962C8B-B14F-4D97-AF65-F5344CB8AC3E}">
        <p14:creationId xmlns:p14="http://schemas.microsoft.com/office/powerpoint/2010/main" val="212981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20</a:t>
            </a:fld>
            <a:endParaRPr lang="en-US" altLang="en-US" sz="1200">
              <a:latin typeface="Calibri" charset="0"/>
            </a:endParaRPr>
          </a:p>
        </p:txBody>
      </p:sp>
    </p:spTree>
    <p:extLst>
      <p:ext uri="{BB962C8B-B14F-4D97-AF65-F5344CB8AC3E}">
        <p14:creationId xmlns:p14="http://schemas.microsoft.com/office/powerpoint/2010/main" val="409670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21</a:t>
            </a:fld>
            <a:endParaRPr lang="en-US" altLang="en-US" sz="1200">
              <a:latin typeface="Calibri" charset="0"/>
            </a:endParaRPr>
          </a:p>
        </p:txBody>
      </p:sp>
    </p:spTree>
    <p:extLst>
      <p:ext uri="{BB962C8B-B14F-4D97-AF65-F5344CB8AC3E}">
        <p14:creationId xmlns:p14="http://schemas.microsoft.com/office/powerpoint/2010/main" val="172060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22</a:t>
            </a:fld>
            <a:endParaRPr lang="en-US" altLang="en-US" sz="1200">
              <a:latin typeface="Calibri" charset="0"/>
            </a:endParaRPr>
          </a:p>
        </p:txBody>
      </p:sp>
    </p:spTree>
    <p:extLst>
      <p:ext uri="{BB962C8B-B14F-4D97-AF65-F5344CB8AC3E}">
        <p14:creationId xmlns:p14="http://schemas.microsoft.com/office/powerpoint/2010/main" val="210513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5</a:t>
            </a:fld>
            <a:endParaRPr lang="en-US" alt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23</a:t>
            </a:fld>
            <a:endParaRPr lang="en-US" altLang="en-US" sz="1200">
              <a:latin typeface="Calibri" charset="0"/>
            </a:endParaRPr>
          </a:p>
        </p:txBody>
      </p:sp>
    </p:spTree>
    <p:extLst>
      <p:ext uri="{BB962C8B-B14F-4D97-AF65-F5344CB8AC3E}">
        <p14:creationId xmlns:p14="http://schemas.microsoft.com/office/powerpoint/2010/main" val="2065006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24</a:t>
            </a:fld>
            <a:endParaRPr lang="en-US" altLang="en-US" sz="1200">
              <a:latin typeface="Calibri" charset="0"/>
            </a:endParaRPr>
          </a:p>
        </p:txBody>
      </p:sp>
    </p:spTree>
    <p:extLst>
      <p:ext uri="{BB962C8B-B14F-4D97-AF65-F5344CB8AC3E}">
        <p14:creationId xmlns:p14="http://schemas.microsoft.com/office/powerpoint/2010/main" val="92824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25</a:t>
            </a:fld>
            <a:endParaRPr lang="en-US" altLang="en-US" sz="1200">
              <a:latin typeface="Calibri" charset="0"/>
            </a:endParaRPr>
          </a:p>
        </p:txBody>
      </p:sp>
    </p:spTree>
    <p:extLst>
      <p:ext uri="{BB962C8B-B14F-4D97-AF65-F5344CB8AC3E}">
        <p14:creationId xmlns:p14="http://schemas.microsoft.com/office/powerpoint/2010/main" val="637214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26</a:t>
            </a:fld>
            <a:endParaRPr lang="en-US" altLang="en-US" sz="1200">
              <a:latin typeface="Calibri" charset="0"/>
            </a:endParaRPr>
          </a:p>
        </p:txBody>
      </p:sp>
    </p:spTree>
    <p:extLst>
      <p:ext uri="{BB962C8B-B14F-4D97-AF65-F5344CB8AC3E}">
        <p14:creationId xmlns:p14="http://schemas.microsoft.com/office/powerpoint/2010/main" val="177546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27</a:t>
            </a:fld>
            <a:endParaRPr lang="en-US" altLang="en-US" sz="1200">
              <a:latin typeface="Calibri" charset="0"/>
            </a:endParaRPr>
          </a:p>
        </p:txBody>
      </p:sp>
    </p:spTree>
    <p:extLst>
      <p:ext uri="{BB962C8B-B14F-4D97-AF65-F5344CB8AC3E}">
        <p14:creationId xmlns:p14="http://schemas.microsoft.com/office/powerpoint/2010/main" val="99004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28</a:t>
            </a:fld>
            <a:endParaRPr lang="en-US" altLang="en-US" sz="1200">
              <a:latin typeface="Calibri" charset="0"/>
            </a:endParaRPr>
          </a:p>
        </p:txBody>
      </p:sp>
    </p:spTree>
    <p:extLst>
      <p:ext uri="{BB962C8B-B14F-4D97-AF65-F5344CB8AC3E}">
        <p14:creationId xmlns:p14="http://schemas.microsoft.com/office/powerpoint/2010/main" val="803738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29</a:t>
            </a:fld>
            <a:endParaRPr lang="en-US" altLang="en-US" sz="1200">
              <a:latin typeface="Calibri" charset="0"/>
            </a:endParaRPr>
          </a:p>
        </p:txBody>
      </p:sp>
    </p:spTree>
    <p:extLst>
      <p:ext uri="{BB962C8B-B14F-4D97-AF65-F5344CB8AC3E}">
        <p14:creationId xmlns:p14="http://schemas.microsoft.com/office/powerpoint/2010/main" val="98655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6</a:t>
            </a:fld>
            <a:endParaRPr lang="en-US" altLang="en-US" sz="1200">
              <a:latin typeface="Calibri" charset="0"/>
            </a:endParaRPr>
          </a:p>
        </p:txBody>
      </p:sp>
    </p:spTree>
    <p:extLst>
      <p:ext uri="{BB962C8B-B14F-4D97-AF65-F5344CB8AC3E}">
        <p14:creationId xmlns:p14="http://schemas.microsoft.com/office/powerpoint/2010/main" val="137365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7</a:t>
            </a:fld>
            <a:endParaRPr lang="en-US" altLang="en-US" sz="1200">
              <a:latin typeface="Calibri" charset="0"/>
            </a:endParaRPr>
          </a:p>
        </p:txBody>
      </p:sp>
    </p:spTree>
    <p:extLst>
      <p:ext uri="{BB962C8B-B14F-4D97-AF65-F5344CB8AC3E}">
        <p14:creationId xmlns:p14="http://schemas.microsoft.com/office/powerpoint/2010/main" val="169550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8</a:t>
            </a:fld>
            <a:endParaRPr lang="en-US" altLang="en-US" sz="1200">
              <a:latin typeface="Calibri" charset="0"/>
            </a:endParaRPr>
          </a:p>
        </p:txBody>
      </p:sp>
    </p:spTree>
    <p:extLst>
      <p:ext uri="{BB962C8B-B14F-4D97-AF65-F5344CB8AC3E}">
        <p14:creationId xmlns:p14="http://schemas.microsoft.com/office/powerpoint/2010/main" val="185380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9</a:t>
            </a:fld>
            <a:endParaRPr lang="en-US" altLang="en-US" sz="1200">
              <a:latin typeface="Calibri" charset="0"/>
            </a:endParaRPr>
          </a:p>
        </p:txBody>
      </p:sp>
    </p:spTree>
    <p:extLst>
      <p:ext uri="{BB962C8B-B14F-4D97-AF65-F5344CB8AC3E}">
        <p14:creationId xmlns:p14="http://schemas.microsoft.com/office/powerpoint/2010/main" val="104892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10</a:t>
            </a:fld>
            <a:endParaRPr lang="en-US" altLang="en-US" sz="1200">
              <a:latin typeface="Calibri" charset="0"/>
            </a:endParaRPr>
          </a:p>
        </p:txBody>
      </p:sp>
    </p:spTree>
    <p:extLst>
      <p:ext uri="{BB962C8B-B14F-4D97-AF65-F5344CB8AC3E}">
        <p14:creationId xmlns:p14="http://schemas.microsoft.com/office/powerpoint/2010/main" val="198113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11</a:t>
            </a:fld>
            <a:endParaRPr lang="en-US" altLang="en-US" sz="1200">
              <a:latin typeface="Calibri" charset="0"/>
            </a:endParaRPr>
          </a:p>
        </p:txBody>
      </p:sp>
    </p:spTree>
    <p:extLst>
      <p:ext uri="{BB962C8B-B14F-4D97-AF65-F5344CB8AC3E}">
        <p14:creationId xmlns:p14="http://schemas.microsoft.com/office/powerpoint/2010/main" val="96351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1A02A1-4219-BD4E-8C1A-46DEB2DCC170}" type="slidenum">
              <a:rPr lang="en-US" altLang="en-US" sz="1200">
                <a:latin typeface="Calibri" charset="0"/>
              </a:rPr>
              <a:pPr eaLnBrk="1" hangingPunct="1"/>
              <a:t>12</a:t>
            </a:fld>
            <a:endParaRPr lang="en-US" altLang="en-US" sz="1200">
              <a:latin typeface="Calibri" charset="0"/>
            </a:endParaRPr>
          </a:p>
        </p:txBody>
      </p:sp>
    </p:spTree>
    <p:extLst>
      <p:ext uri="{BB962C8B-B14F-4D97-AF65-F5344CB8AC3E}">
        <p14:creationId xmlns:p14="http://schemas.microsoft.com/office/powerpoint/2010/main" val="1576033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848" y="0"/>
            <a:ext cx="9136303"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848" y="0"/>
            <a:ext cx="9136303" cy="6858000"/>
          </a:xfrm>
          <a:prstGeom prst="rect">
            <a:avLst/>
          </a:prstGeom>
        </p:spPr>
      </p:pic>
    </p:spTree>
    <p:extLst>
      <p:ext uri="{BB962C8B-B14F-4D97-AF65-F5344CB8AC3E}">
        <p14:creationId xmlns:p14="http://schemas.microsoft.com/office/powerpoint/2010/main" val="139494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120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50E5B3-14E3-9D40-9892-B29BEC04239A}" type="datetimeFigureOut">
              <a:rPr lang="en-US" smtClean="0"/>
              <a:t>4/20/2020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89B92B-9D73-5746-B00C-2BBAA024B0D7}" type="slidenum">
              <a:rPr lang="en-US" altLang="en-US" smtClean="0"/>
              <a:pPr/>
              <a:t>‹#›</a:t>
            </a:fld>
            <a:endParaRPr lang="en-US" altLang="en-US"/>
          </a:p>
        </p:txBody>
      </p:sp>
    </p:spTree>
    <p:extLst>
      <p:ext uri="{BB962C8B-B14F-4D97-AF65-F5344CB8AC3E}">
        <p14:creationId xmlns:p14="http://schemas.microsoft.com/office/powerpoint/2010/main" val="1547160525"/>
      </p:ext>
    </p:extLst>
  </p:cSld>
  <p:clrMap bg1="lt1" tx1="dk1" bg2="lt2" tx2="dk2" accent1="accent1" accent2="accent2" accent3="accent3" accent4="accent4" accent5="accent5" accent6="accent6" hlink="hlink" folHlink="folHlink"/>
  <p:sldLayoutIdLst>
    <p:sldLayoutId id="2147483761" r:id="rId1"/>
    <p:sldLayoutId id="2147483766" r:id="rId2"/>
    <p:sldLayoutId id="214748376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psicorecycling.com/SchoolResources/46/educate/340/life-of-an-aluminum-can-animated-video" TargetMode="External"/><Relationship Id="rId2" Type="http://schemas.openxmlformats.org/officeDocument/2006/relationships/hyperlink" Target="https://www.pepsicorecycling.com/SchoolResources/46/educate/339/life-of-a-plastic-bottle---animated-video"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7.xml"/><Relationship Id="rId18" Type="http://schemas.openxmlformats.org/officeDocument/2006/relationships/slide" Target="slide8.xml"/><Relationship Id="rId26" Type="http://schemas.openxmlformats.org/officeDocument/2006/relationships/slide" Target="slide24.xml"/><Relationship Id="rId3" Type="http://schemas.openxmlformats.org/officeDocument/2006/relationships/slide" Target="slide5.xml"/><Relationship Id="rId21" Type="http://schemas.openxmlformats.org/officeDocument/2006/relationships/slide" Target="slide23.xml"/><Relationship Id="rId7" Type="http://schemas.openxmlformats.org/officeDocument/2006/relationships/slide" Target="slide25.xml"/><Relationship Id="rId12" Type="http://schemas.openxmlformats.org/officeDocument/2006/relationships/slide" Target="slide26.xml"/><Relationship Id="rId17" Type="http://schemas.openxmlformats.org/officeDocument/2006/relationships/slide" Target="slide27.xml"/><Relationship Id="rId25" Type="http://schemas.openxmlformats.org/officeDocument/2006/relationships/slide" Target="slide19.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18.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21.xml"/><Relationship Id="rId24" Type="http://schemas.openxmlformats.org/officeDocument/2006/relationships/slide" Target="slide14.xml"/><Relationship Id="rId5" Type="http://schemas.openxmlformats.org/officeDocument/2006/relationships/slide" Target="slide15.xml"/><Relationship Id="rId15" Type="http://schemas.openxmlformats.org/officeDocument/2006/relationships/slide" Target="slide17.xml"/><Relationship Id="rId23" Type="http://schemas.openxmlformats.org/officeDocument/2006/relationships/slide" Target="slide9.xml"/><Relationship Id="rId28" Type="http://schemas.openxmlformats.org/officeDocument/2006/relationships/image" Target="../media/image6.png"/><Relationship Id="rId10" Type="http://schemas.openxmlformats.org/officeDocument/2006/relationships/slide" Target="slide16.xml"/><Relationship Id="rId19" Type="http://schemas.openxmlformats.org/officeDocument/2006/relationships/slide" Target="slide13.xml"/><Relationship Id="rId4" Type="http://schemas.openxmlformats.org/officeDocument/2006/relationships/slide" Target="slide10.xml"/><Relationship Id="rId9" Type="http://schemas.openxmlformats.org/officeDocument/2006/relationships/slide" Target="slide11.xml"/><Relationship Id="rId14" Type="http://schemas.openxmlformats.org/officeDocument/2006/relationships/slide" Target="slide12.xml"/><Relationship Id="rId22" Type="http://schemas.openxmlformats.org/officeDocument/2006/relationships/slide" Target="slide28.xml"/><Relationship Id="rId27" Type="http://schemas.openxmlformats.org/officeDocument/2006/relationships/slide" Target="slide2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84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10 POINTS</a:t>
            </a:r>
          </a:p>
          <a:p>
            <a:pPr eaLnBrk="1" hangingPunct="1"/>
            <a:r>
              <a:rPr lang="en-US" altLang="en-US" sz="4200" b="1" dirty="0">
                <a:solidFill>
                  <a:schemeClr val="bg1"/>
                </a:solidFill>
              </a:rPr>
              <a:t>Question:</a:t>
            </a:r>
          </a:p>
          <a:p>
            <a:pPr eaLnBrk="1" hangingPunct="1"/>
            <a:r>
              <a:rPr lang="en-US" sz="2800" dirty="0"/>
              <a:t>How do you know if a plastic object is recyclable?</a:t>
            </a:r>
          </a:p>
          <a:p>
            <a:pPr eaLnBrk="1" hangingPunct="1"/>
            <a:endParaRPr lang="en-US" altLang="en-US" sz="2000" dirty="0"/>
          </a:p>
          <a:p>
            <a:pPr eaLnBrk="1" hangingPunct="1"/>
            <a:r>
              <a:rPr lang="en-US" altLang="en-US" sz="4200" b="1" dirty="0">
                <a:solidFill>
                  <a:schemeClr val="bg1"/>
                </a:solidFill>
              </a:rPr>
              <a:t>Answer:</a:t>
            </a:r>
          </a:p>
          <a:p>
            <a:pPr eaLnBrk="1" hangingPunct="1"/>
            <a:r>
              <a:rPr lang="en-US" altLang="en-US" sz="2800" dirty="0"/>
              <a:t>Look for a recycling symbol on the bottom. If you see one, then make sure your local recycling hauler accepts that type of plastic.</a:t>
            </a:r>
            <a:endParaRPr lang="en-US" altLang="en-US" sz="14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93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20 POINTS</a:t>
            </a:r>
          </a:p>
          <a:p>
            <a:pPr eaLnBrk="1" hangingPunct="1"/>
            <a:r>
              <a:rPr lang="en-US" altLang="en-US" sz="4200" b="1" dirty="0">
                <a:solidFill>
                  <a:schemeClr val="bg1"/>
                </a:solidFill>
              </a:rPr>
              <a:t>Question:</a:t>
            </a:r>
          </a:p>
          <a:p>
            <a:pPr eaLnBrk="1" hangingPunct="1"/>
            <a:r>
              <a:rPr lang="en-US" sz="2200" dirty="0"/>
              <a:t>True or False?: You drank a couple sips out of a bottle but don’t want to finish it. It’s fine to throw it into the recycling bin without dumping the liquid out first. </a:t>
            </a:r>
          </a:p>
          <a:p>
            <a:pPr lvl="0"/>
            <a:endParaRPr lang="en-US" altLang="en-US" sz="1200" dirty="0"/>
          </a:p>
          <a:p>
            <a:pPr eaLnBrk="1" hangingPunct="1"/>
            <a:r>
              <a:rPr lang="en-US" altLang="en-US" sz="4200" b="1" dirty="0">
                <a:solidFill>
                  <a:schemeClr val="bg1"/>
                </a:solidFill>
              </a:rPr>
              <a:t>Answer:</a:t>
            </a:r>
          </a:p>
          <a:p>
            <a:pPr eaLnBrk="1" hangingPunct="1"/>
            <a:r>
              <a:rPr lang="en-US" altLang="en-US" sz="2200" b="1" dirty="0"/>
              <a:t>False! </a:t>
            </a:r>
            <a:r>
              <a:rPr lang="en-US" altLang="en-US" sz="2200" dirty="0"/>
              <a:t>Always make sure liquids have been poured out! If a lot of liquid is left in bottles or containers, it will contaminate the other materials. Excess liquids can make materials like paper soggy and unable to be recycled.</a:t>
            </a:r>
          </a:p>
          <a:p>
            <a:pPr eaLnBrk="1" hangingPunct="1"/>
            <a:endParaRPr lang="en-US" altLang="en-US" sz="28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21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30 POINTS</a:t>
            </a:r>
          </a:p>
          <a:p>
            <a:pPr eaLnBrk="1" hangingPunct="1"/>
            <a:r>
              <a:rPr lang="en-US" altLang="en-US" sz="4200" b="1" dirty="0">
                <a:solidFill>
                  <a:schemeClr val="bg1"/>
                </a:solidFill>
              </a:rPr>
              <a:t>Question:</a:t>
            </a:r>
          </a:p>
          <a:p>
            <a:pPr eaLnBrk="1" hangingPunct="1"/>
            <a:r>
              <a:rPr lang="en-US" altLang="en-US" dirty="0"/>
              <a:t>True or False?: You do not need to crush aluminum cans before putting them in a recycling bin</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b="1" dirty="0"/>
              <a:t>True</a:t>
            </a:r>
            <a:r>
              <a:rPr lang="en-US" altLang="en-US" dirty="0"/>
              <a:t>, the automatic sorting equipment may have an easier time separating them from other materials if cans are not crushed.</a:t>
            </a:r>
            <a:r>
              <a:rPr lang="en-US" altLang="en-US" sz="3200" dirty="0"/>
              <a:t> </a:t>
            </a:r>
            <a:endParaRPr lang="en-US" altLang="en-US" sz="1600" dirty="0"/>
          </a:p>
        </p:txBody>
      </p:sp>
    </p:spTree>
    <p:extLst>
      <p:ext uri="{BB962C8B-B14F-4D97-AF65-F5344CB8AC3E}">
        <p14:creationId xmlns:p14="http://schemas.microsoft.com/office/powerpoint/2010/main" val="17799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40 POINTS</a:t>
            </a:r>
          </a:p>
          <a:p>
            <a:pPr eaLnBrk="1" hangingPunct="1"/>
            <a:r>
              <a:rPr lang="en-US" altLang="en-US" sz="4200" b="1" dirty="0">
                <a:solidFill>
                  <a:schemeClr val="bg1"/>
                </a:solidFill>
              </a:rPr>
              <a:t>Question:</a:t>
            </a:r>
          </a:p>
          <a:p>
            <a:pPr eaLnBrk="1" hangingPunct="1"/>
            <a:r>
              <a:rPr lang="en-US" altLang="en-US" sz="2800" dirty="0"/>
              <a:t>What are the three steps to recycling a material?</a:t>
            </a:r>
          </a:p>
          <a:p>
            <a:pPr eaLnBrk="1" hangingPunct="1"/>
            <a:endParaRPr lang="en-US" altLang="en-US" sz="2000" dirty="0"/>
          </a:p>
          <a:p>
            <a:pPr eaLnBrk="1" hangingPunct="1"/>
            <a:r>
              <a:rPr lang="en-US" altLang="en-US" sz="4200" b="1" dirty="0">
                <a:solidFill>
                  <a:schemeClr val="bg1"/>
                </a:solidFill>
              </a:rPr>
              <a:t>Answer:</a:t>
            </a:r>
          </a:p>
          <a:p>
            <a:pPr marL="514350" indent="-514350" eaLnBrk="1" hangingPunct="1">
              <a:buAutoNum type="arabicParenR"/>
            </a:pPr>
            <a:r>
              <a:rPr lang="en-US" altLang="en-US" sz="2800" b="1" dirty="0"/>
              <a:t>Check</a:t>
            </a:r>
            <a:r>
              <a:rPr lang="en-US" altLang="en-US" sz="2800" dirty="0"/>
              <a:t> </a:t>
            </a:r>
            <a:r>
              <a:rPr lang="en-US" altLang="en-US" dirty="0"/>
              <a:t>(to make sure it’s recyclable)</a:t>
            </a:r>
          </a:p>
          <a:p>
            <a:pPr marL="514350" indent="-514350" eaLnBrk="1" hangingPunct="1">
              <a:buAutoNum type="arabicParenR"/>
            </a:pPr>
            <a:r>
              <a:rPr lang="en-US" altLang="en-US" sz="2800" b="1" dirty="0"/>
              <a:t>Empty</a:t>
            </a:r>
            <a:r>
              <a:rPr lang="en-US" altLang="en-US" sz="2800" dirty="0"/>
              <a:t> </a:t>
            </a:r>
            <a:r>
              <a:rPr lang="en-US" altLang="en-US" dirty="0"/>
              <a:t>(to eliminate contaminants) </a:t>
            </a:r>
            <a:endParaRPr lang="en-US" altLang="en-US" sz="2800" dirty="0"/>
          </a:p>
          <a:p>
            <a:pPr marL="514350" indent="-514350" eaLnBrk="1" hangingPunct="1">
              <a:buAutoNum type="arabicParenR"/>
            </a:pPr>
            <a:r>
              <a:rPr lang="en-US" altLang="en-US" sz="2800" b="1" dirty="0"/>
              <a:t>Recycle</a:t>
            </a:r>
            <a:r>
              <a:rPr lang="en-US" altLang="en-US" sz="2800" dirty="0"/>
              <a:t> – </a:t>
            </a:r>
            <a:r>
              <a:rPr lang="en-US" altLang="en-US" dirty="0"/>
              <a:t>place it in a recycling bin or drop it off at a recycling center</a:t>
            </a:r>
            <a:endParaRPr lang="en-US" altLang="en-US" sz="1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455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‘HOW TO RECYCLE’ FOR 50 POINTS</a:t>
            </a:r>
          </a:p>
          <a:p>
            <a:pPr eaLnBrk="1" hangingPunct="1"/>
            <a:r>
              <a:rPr lang="en-US" altLang="en-US" sz="4200" b="1" dirty="0">
                <a:solidFill>
                  <a:schemeClr val="bg1"/>
                </a:solidFill>
              </a:rPr>
              <a:t>Question:</a:t>
            </a:r>
          </a:p>
          <a:p>
            <a:pPr eaLnBrk="1" hangingPunct="1"/>
            <a:r>
              <a:rPr lang="en-US" altLang="en-US" dirty="0"/>
              <a:t>Name at least 4 different places where you can find a recycling bin</a:t>
            </a:r>
          </a:p>
          <a:p>
            <a:pPr eaLnBrk="1" hangingPunct="1"/>
            <a:endParaRPr lang="en-US" altLang="en-US" dirty="0"/>
          </a:p>
          <a:p>
            <a:pPr eaLnBrk="1" hangingPunct="1"/>
            <a:r>
              <a:rPr lang="en-US" altLang="en-US" sz="4200" b="1" dirty="0">
                <a:solidFill>
                  <a:schemeClr val="bg1"/>
                </a:solidFill>
              </a:rPr>
              <a:t>Answer:</a:t>
            </a:r>
          </a:p>
          <a:p>
            <a:pPr eaLnBrk="1" hangingPunct="1"/>
            <a:r>
              <a:rPr lang="en-US" dirty="0"/>
              <a:t>Click through to the Bonus Question to reveal possible answers!</a:t>
            </a:r>
          </a:p>
        </p:txBody>
      </p:sp>
      <p:sp>
        <p:nvSpPr>
          <p:cNvPr id="9" name="Rectangle 8">
            <a:hlinkClick r:id="rId3" action="ppaction://hlinksldjump"/>
            <a:extLst>
              <a:ext uri="{FF2B5EF4-FFF2-40B4-BE49-F238E27FC236}">
                <a16:creationId xmlns:a16="http://schemas.microsoft.com/office/drawing/2014/main" id="{E291E48E-FBD9-48D3-B464-38CF32EBB95D}"/>
              </a:ext>
            </a:extLst>
          </p:cNvPr>
          <p:cNvSpPr/>
          <p:nvPr/>
        </p:nvSpPr>
        <p:spPr>
          <a:xfrm>
            <a:off x="936625" y="5102794"/>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spTree>
    <p:extLst>
      <p:ext uri="{BB962C8B-B14F-4D97-AF65-F5344CB8AC3E}">
        <p14:creationId xmlns:p14="http://schemas.microsoft.com/office/powerpoint/2010/main" val="189571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10 POINTS</a:t>
            </a:r>
          </a:p>
          <a:p>
            <a:pPr eaLnBrk="1" hangingPunct="1"/>
            <a:r>
              <a:rPr lang="en-US" altLang="en-US" sz="4200" b="1" dirty="0">
                <a:solidFill>
                  <a:schemeClr val="bg1"/>
                </a:solidFill>
              </a:rPr>
              <a:t>Question:</a:t>
            </a:r>
          </a:p>
          <a:p>
            <a:pPr eaLnBrk="1" hangingPunct="1"/>
            <a:r>
              <a:rPr lang="en-US" sz="2800" dirty="0"/>
              <a:t>After recyclables are picked up from your school, where do they go next?</a:t>
            </a:r>
          </a:p>
          <a:p>
            <a:pPr eaLnBrk="1" hangingPunct="1"/>
            <a:endParaRPr lang="en-US" altLang="en-US" sz="2000" dirty="0"/>
          </a:p>
          <a:p>
            <a:pPr eaLnBrk="1" hangingPunct="1"/>
            <a:r>
              <a:rPr lang="en-US" altLang="en-US" sz="4200" b="1" dirty="0">
                <a:solidFill>
                  <a:schemeClr val="bg1"/>
                </a:solidFill>
              </a:rPr>
              <a:t>Answer:</a:t>
            </a:r>
          </a:p>
          <a:p>
            <a:pPr eaLnBrk="1" hangingPunct="1"/>
            <a:r>
              <a:rPr lang="en-US" altLang="en-US" b="1" dirty="0"/>
              <a:t>The Materials Recovery Facility (MRF) </a:t>
            </a:r>
          </a:p>
          <a:p>
            <a:pPr eaLnBrk="1" hangingPunct="1"/>
            <a:r>
              <a:rPr lang="en-US" altLang="en-US" dirty="0"/>
              <a:t>Other acceptable answers depending on specificity and local infrastructure: Truck (front-end loader, box truck, etc.), Recycling Center, Transfer Station.</a:t>
            </a:r>
            <a:endParaRPr lang="en-US" altLang="en-US" sz="1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3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20 POINTS</a:t>
            </a:r>
          </a:p>
          <a:p>
            <a:pPr eaLnBrk="1" hangingPunct="1"/>
            <a:r>
              <a:rPr lang="en-US" altLang="en-US" sz="4200" b="1" dirty="0">
                <a:solidFill>
                  <a:schemeClr val="bg1"/>
                </a:solidFill>
              </a:rPr>
              <a:t>Question:</a:t>
            </a:r>
          </a:p>
          <a:p>
            <a:pPr eaLnBrk="1" hangingPunct="1"/>
            <a:r>
              <a:rPr lang="en-US" dirty="0"/>
              <a:t>True or False?: Once plastic bottles are separated from other materials at a Materials Recovery Facility, they don’t need to be cleaned or processed in any other way before being made into new bottles.</a:t>
            </a:r>
          </a:p>
          <a:p>
            <a:pPr eaLnBrk="1" hangingPunct="1"/>
            <a:endParaRPr lang="en-US" altLang="en-US" sz="1600" dirty="0"/>
          </a:p>
          <a:p>
            <a:pPr eaLnBrk="1" hangingPunct="1"/>
            <a:r>
              <a:rPr lang="en-US" altLang="en-US" sz="4200" b="1" dirty="0">
                <a:solidFill>
                  <a:schemeClr val="bg1"/>
                </a:solidFill>
              </a:rPr>
              <a:t>Answer:</a:t>
            </a:r>
          </a:p>
          <a:p>
            <a:pPr eaLnBrk="1" hangingPunct="1"/>
            <a:r>
              <a:rPr lang="en-US" sz="2000" b="1" dirty="0"/>
              <a:t>False. </a:t>
            </a:r>
            <a:r>
              <a:rPr lang="en-US" sz="2000" dirty="0"/>
              <a:t>The material must be chopped into flakes, thoroughly washed, cleaned, dried, and converted into resin pellets before being ready to become a new bottle.</a:t>
            </a:r>
          </a:p>
        </p:txBody>
      </p:sp>
    </p:spTree>
    <p:extLst>
      <p:ext uri="{BB962C8B-B14F-4D97-AF65-F5344CB8AC3E}">
        <p14:creationId xmlns:p14="http://schemas.microsoft.com/office/powerpoint/2010/main" val="132458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175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30 POINTS</a:t>
            </a:r>
          </a:p>
          <a:p>
            <a:pPr eaLnBrk="1" hangingPunct="1"/>
            <a:r>
              <a:rPr lang="en-US" altLang="en-US" sz="4200" b="1" dirty="0">
                <a:solidFill>
                  <a:schemeClr val="bg1"/>
                </a:solidFill>
              </a:rPr>
              <a:t>Question:</a:t>
            </a:r>
          </a:p>
          <a:p>
            <a:pPr eaLnBrk="1" hangingPunct="1"/>
            <a:r>
              <a:rPr lang="en-US" dirty="0"/>
              <a:t>After being separated from other materials, large amounts of each type of recyclable are typically compacted into a _______?</a:t>
            </a:r>
          </a:p>
          <a:p>
            <a:r>
              <a:rPr lang="en-US" altLang="en-US" dirty="0"/>
              <a:t>a. Pack			b. Bale</a:t>
            </a:r>
            <a:br>
              <a:rPr lang="en-US" altLang="en-US" dirty="0"/>
            </a:br>
            <a:r>
              <a:rPr lang="en-US" altLang="en-US" dirty="0"/>
              <a:t>c. Super Sack		d. Bunch</a:t>
            </a:r>
            <a:endParaRPr lang="en-US" dirty="0"/>
          </a:p>
          <a:p>
            <a:pPr eaLnBrk="1" hangingPunct="1"/>
            <a:endParaRPr lang="en-US" altLang="en-US" sz="2000" dirty="0"/>
          </a:p>
          <a:p>
            <a:pPr eaLnBrk="1" hangingPunct="1"/>
            <a:r>
              <a:rPr lang="en-US" altLang="en-US" sz="4200" b="1" dirty="0">
                <a:solidFill>
                  <a:schemeClr val="bg1"/>
                </a:solidFill>
              </a:rPr>
              <a:t>Answer:</a:t>
            </a:r>
          </a:p>
          <a:p>
            <a:pPr eaLnBrk="1" hangingPunct="1"/>
            <a:r>
              <a:rPr lang="en-US" altLang="en-US" sz="2600" b="1" dirty="0"/>
              <a:t>b. Bale</a:t>
            </a:r>
          </a:p>
        </p:txBody>
      </p:sp>
    </p:spTree>
    <p:extLst>
      <p:ext uri="{BB962C8B-B14F-4D97-AF65-F5344CB8AC3E}">
        <p14:creationId xmlns:p14="http://schemas.microsoft.com/office/powerpoint/2010/main" val="166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40 POINTS</a:t>
            </a:r>
          </a:p>
          <a:p>
            <a:pPr eaLnBrk="1" hangingPunct="1"/>
            <a:r>
              <a:rPr lang="en-US" altLang="en-US" sz="4200" b="1" dirty="0">
                <a:solidFill>
                  <a:schemeClr val="bg1"/>
                </a:solidFill>
              </a:rPr>
              <a:t>Question:</a:t>
            </a:r>
          </a:p>
          <a:p>
            <a:pPr eaLnBrk="1" hangingPunct="1"/>
            <a:r>
              <a:rPr lang="en-US" dirty="0"/>
              <a:t>At the Materials Recovery facility, aluminum cans are separated from other materials using a _________.</a:t>
            </a:r>
          </a:p>
          <a:p>
            <a:r>
              <a:rPr lang="en-US" altLang="en-US" dirty="0"/>
              <a:t>a. Tommy Current		b. Freddy Current</a:t>
            </a:r>
            <a:br>
              <a:rPr lang="en-US" altLang="en-US" dirty="0"/>
            </a:br>
            <a:r>
              <a:rPr lang="en-US" altLang="en-US" dirty="0"/>
              <a:t>c. Eddy Current		d. Magnetic Current</a:t>
            </a:r>
            <a:endParaRPr lang="en-US" dirty="0"/>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600" b="1" dirty="0"/>
              <a:t>b. Eddy Current</a:t>
            </a:r>
          </a:p>
        </p:txBody>
      </p:sp>
    </p:spTree>
    <p:extLst>
      <p:ext uri="{BB962C8B-B14F-4D97-AF65-F5344CB8AC3E}">
        <p14:creationId xmlns:p14="http://schemas.microsoft.com/office/powerpoint/2010/main" val="16614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‘THE RECYCLING PROCESS’ FOR 50 POINTS</a:t>
            </a:r>
          </a:p>
          <a:p>
            <a:pPr eaLnBrk="1" hangingPunct="1"/>
            <a:r>
              <a:rPr lang="en-US" altLang="en-US" sz="4200" b="1" dirty="0">
                <a:solidFill>
                  <a:schemeClr val="bg1"/>
                </a:solidFill>
              </a:rPr>
              <a:t>Question:</a:t>
            </a:r>
          </a:p>
          <a:p>
            <a:pPr eaLnBrk="1" hangingPunct="1"/>
            <a:r>
              <a:rPr lang="en-US" sz="2200" dirty="0"/>
              <a:t>Name three different technologies or techniques that Material Recovery Facilities (or MRFs) use to separate various types of recyclable materials from each other.</a:t>
            </a:r>
          </a:p>
          <a:p>
            <a:pPr eaLnBrk="1" hangingPunct="1"/>
            <a:endParaRPr lang="en-US" altLang="en-US" dirty="0"/>
          </a:p>
          <a:p>
            <a:pPr eaLnBrk="1" hangingPunct="1"/>
            <a:r>
              <a:rPr lang="en-US" altLang="en-US" sz="4200" b="1" dirty="0">
                <a:solidFill>
                  <a:schemeClr val="bg1"/>
                </a:solidFill>
              </a:rPr>
              <a:t>Answer:</a:t>
            </a:r>
          </a:p>
          <a:p>
            <a:pPr eaLnBrk="1" hangingPunct="1"/>
            <a:r>
              <a:rPr lang="en-US" dirty="0"/>
              <a:t>Click through to the Bonus Question to reveal possible answers!</a:t>
            </a:r>
          </a:p>
        </p:txBody>
      </p:sp>
      <p:sp>
        <p:nvSpPr>
          <p:cNvPr id="7" name="Rectangle 6">
            <a:hlinkClick r:id="rId3" action="ppaction://hlinksldjump"/>
            <a:extLst>
              <a:ext uri="{FF2B5EF4-FFF2-40B4-BE49-F238E27FC236}">
                <a16:creationId xmlns:a16="http://schemas.microsoft.com/office/drawing/2014/main" id="{C9AB8B16-04F1-444B-BDC7-D24EC12641A0}"/>
              </a:ext>
            </a:extLst>
          </p:cNvPr>
          <p:cNvSpPr/>
          <p:nvPr/>
        </p:nvSpPr>
        <p:spPr>
          <a:xfrm>
            <a:off x="936625" y="5347930"/>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spTree>
    <p:extLst>
      <p:ext uri="{BB962C8B-B14F-4D97-AF65-F5344CB8AC3E}">
        <p14:creationId xmlns:p14="http://schemas.microsoft.com/office/powerpoint/2010/main" val="14851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A355D-CCA7-4F8C-9493-2812DCF28017}"/>
              </a:ext>
            </a:extLst>
          </p:cNvPr>
          <p:cNvSpPr txBox="1">
            <a:spLocks noChangeArrowheads="1"/>
          </p:cNvSpPr>
          <p:nvPr/>
        </p:nvSpPr>
        <p:spPr bwMode="auto">
          <a:xfrm>
            <a:off x="294468" y="857622"/>
            <a:ext cx="8555064"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dirty="0">
                <a:solidFill>
                  <a:srgbClr val="00539D"/>
                </a:solidFill>
                <a:latin typeface="+mj-lt"/>
              </a:rPr>
              <a:t>Recycling Game Instructions</a:t>
            </a:r>
            <a:endParaRPr lang="en-US" altLang="en-US" dirty="0"/>
          </a:p>
          <a:p>
            <a:pPr eaLnBrk="1" hangingPunct="1"/>
            <a:r>
              <a:rPr lang="en-US" sz="1000" b="1" dirty="0">
                <a:solidFill>
                  <a:srgbClr val="00539D"/>
                </a:solidFill>
                <a:latin typeface="+mj-lt"/>
              </a:rPr>
              <a:t> </a:t>
            </a:r>
            <a:br>
              <a:rPr lang="en-US" sz="2000" b="1" dirty="0">
                <a:solidFill>
                  <a:srgbClr val="00539D"/>
                </a:solidFill>
                <a:latin typeface="+mj-lt"/>
              </a:rPr>
            </a:br>
            <a:r>
              <a:rPr lang="en-US" sz="1800" b="1" dirty="0">
                <a:solidFill>
                  <a:srgbClr val="00539D"/>
                </a:solidFill>
                <a:latin typeface="Arial Black" panose="020B0A04020102020204" pitchFamily="34" charset="0"/>
              </a:rPr>
              <a:t>Select Team players: </a:t>
            </a:r>
            <a:r>
              <a:rPr lang="en-US" sz="1800" dirty="0"/>
              <a:t>Evenly divide students into 5 teams. Students should be sitting in a group in order to consult on the correct answers. The first team to quietly get themselves in a small group, will play first.</a:t>
            </a:r>
          </a:p>
          <a:p>
            <a:pPr eaLnBrk="1" hangingPunct="1"/>
            <a:r>
              <a:rPr lang="en-US" sz="1400" dirty="0"/>
              <a:t> </a:t>
            </a:r>
          </a:p>
          <a:p>
            <a:pPr eaLnBrk="1" hangingPunct="1"/>
            <a:r>
              <a:rPr lang="en-US" sz="1800" b="1" dirty="0">
                <a:solidFill>
                  <a:srgbClr val="00539D"/>
                </a:solidFill>
                <a:latin typeface="Arial Black" panose="020B0A04020102020204" pitchFamily="34" charset="0"/>
              </a:rPr>
              <a:t>Begin Game by putting the file in “Presentation Mode.” </a:t>
            </a:r>
            <a:endParaRPr lang="en-US" sz="1400" b="1" dirty="0"/>
          </a:p>
          <a:p>
            <a:pPr eaLnBrk="1" hangingPunct="1"/>
            <a:endParaRPr lang="en-US" sz="1400" b="1" dirty="0"/>
          </a:p>
          <a:p>
            <a:pPr marL="342900" indent="-342900" eaLnBrk="1" hangingPunct="1">
              <a:buFont typeface="+mj-lt"/>
              <a:buAutoNum type="arabicPeriod"/>
            </a:pPr>
            <a:r>
              <a:rPr lang="en-US" sz="1800" dirty="0"/>
              <a:t>Start game by clicking a number on the score board to be directed to the first question. A question will appear to ask the first team. Set a timer for each question (allow either 30 seconds or 1 minute to discuss and answer the question).</a:t>
            </a:r>
          </a:p>
          <a:p>
            <a:pPr marL="342900" indent="-342900" eaLnBrk="1" hangingPunct="1">
              <a:buFont typeface="+mj-lt"/>
              <a:buAutoNum type="arabicPeriod"/>
            </a:pPr>
            <a:r>
              <a:rPr lang="en-US" sz="1800" dirty="0"/>
              <a:t>Once the team has answered, click the question one more time for the official answer to appear.</a:t>
            </a:r>
          </a:p>
          <a:p>
            <a:pPr marL="342900" indent="-342900" eaLnBrk="1" hangingPunct="1">
              <a:buFont typeface="+mj-lt"/>
              <a:buAutoNum type="arabicPeriod"/>
            </a:pPr>
            <a:r>
              <a:rPr lang="en-US" sz="1800" dirty="0"/>
              <a:t>If the team answered correctly, the number of points selected on the score board will be given to that team.</a:t>
            </a:r>
          </a:p>
          <a:p>
            <a:pPr marL="342900" indent="-342900" eaLnBrk="1" hangingPunct="1">
              <a:buFont typeface="+mj-lt"/>
              <a:buAutoNum type="arabicPeriod"/>
            </a:pPr>
            <a:r>
              <a:rPr lang="en-US" sz="1800" dirty="0"/>
              <a:t>Click on the white arrow on the bottom of the screen to jump back to the score board for the game to continue.</a:t>
            </a:r>
          </a:p>
          <a:p>
            <a:pPr eaLnBrk="1" hangingPunct="1"/>
            <a:r>
              <a:rPr lang="en-US" sz="1800" dirty="0"/>
              <a:t>* Some questions have a chance for a bonus question. Click on the bonus box if it appears to be directed to the bonus question. Each bonus question will open up the opportunity to all teams to answer additional questions for 10 points each.</a:t>
            </a:r>
          </a:p>
        </p:txBody>
      </p:sp>
    </p:spTree>
    <p:extLst>
      <p:ext uri="{BB962C8B-B14F-4D97-AF65-F5344CB8AC3E}">
        <p14:creationId xmlns:p14="http://schemas.microsoft.com/office/powerpoint/2010/main" val="96213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10 POINTS</a:t>
            </a:r>
          </a:p>
          <a:p>
            <a:pPr eaLnBrk="1" hangingPunct="1"/>
            <a:r>
              <a:rPr lang="en-US" altLang="en-US" sz="4200" b="1" dirty="0">
                <a:solidFill>
                  <a:schemeClr val="bg1"/>
                </a:solidFill>
              </a:rPr>
              <a:t>Question:</a:t>
            </a:r>
          </a:p>
          <a:p>
            <a:pPr eaLnBrk="1" hangingPunct="1"/>
            <a:r>
              <a:rPr lang="en-US" altLang="en-US" sz="3200" dirty="0"/>
              <a:t>The virgin form of this material is made using petroleum (oil) and natural gas.</a:t>
            </a:r>
          </a:p>
          <a:p>
            <a:pPr eaLnBrk="1" hangingPunct="1"/>
            <a:r>
              <a:rPr lang="en-US" altLang="en-US" sz="2000" dirty="0"/>
              <a:t>Note: “virgin” means made from raw materials, not recycled materials</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Plastic</a:t>
            </a:r>
            <a:endParaRPr lang="en-US" altLang="en-US" sz="14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17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20 POINTS</a:t>
            </a:r>
          </a:p>
          <a:p>
            <a:pPr eaLnBrk="1" hangingPunct="1"/>
            <a:r>
              <a:rPr lang="en-US" altLang="en-US" sz="4200" b="1" dirty="0">
                <a:solidFill>
                  <a:schemeClr val="bg1"/>
                </a:solidFill>
              </a:rPr>
              <a:t>Question:</a:t>
            </a:r>
          </a:p>
          <a:p>
            <a:pPr eaLnBrk="1" hangingPunct="1"/>
            <a:r>
              <a:rPr lang="en-US" altLang="en-US" sz="3200" dirty="0"/>
              <a:t>This material is made from digging the mineral Bauxite from underground.</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Aluminum</a:t>
            </a:r>
            <a:endParaRPr lang="en-US" altLang="en-US" sz="1400" b="1" dirty="0"/>
          </a:p>
        </p:txBody>
      </p:sp>
    </p:spTree>
    <p:extLst>
      <p:ext uri="{BB962C8B-B14F-4D97-AF65-F5344CB8AC3E}">
        <p14:creationId xmlns:p14="http://schemas.microsoft.com/office/powerpoint/2010/main" val="15272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30 POINTS</a:t>
            </a:r>
          </a:p>
          <a:p>
            <a:pPr eaLnBrk="1" hangingPunct="1"/>
            <a:r>
              <a:rPr lang="en-US" altLang="en-US" sz="4200" b="1" dirty="0">
                <a:solidFill>
                  <a:schemeClr val="bg1"/>
                </a:solidFill>
              </a:rPr>
              <a:t>Question:</a:t>
            </a:r>
          </a:p>
          <a:p>
            <a:pPr eaLnBrk="1" hangingPunct="1"/>
            <a:r>
              <a:rPr lang="en-US" altLang="en-US" sz="3200" dirty="0"/>
              <a:t>When not turned back into beverage containers, this material is often recycled into carpets or clothing.</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Plastic</a:t>
            </a:r>
            <a:endParaRPr lang="en-US" altLang="en-US" sz="14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3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40 POINTS</a:t>
            </a:r>
          </a:p>
          <a:p>
            <a:pPr eaLnBrk="1" hangingPunct="1"/>
            <a:r>
              <a:rPr lang="en-US" altLang="en-US" sz="4200" b="1" dirty="0">
                <a:solidFill>
                  <a:schemeClr val="bg1"/>
                </a:solidFill>
              </a:rPr>
              <a:t>Question:</a:t>
            </a:r>
          </a:p>
          <a:p>
            <a:pPr eaLnBrk="1" hangingPunct="1"/>
            <a:r>
              <a:rPr lang="en-US" altLang="en-US" dirty="0"/>
              <a:t>The recycling process can happen so quickly for this material that it can be back on the shelf as a new beverage container within as little as 60 days after you drop it in a recycling bin.</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2800" b="1" dirty="0"/>
              <a:t>Aluminum</a:t>
            </a:r>
            <a:br>
              <a:rPr lang="en-US" altLang="en-US" sz="3200" dirty="0"/>
            </a:br>
            <a:r>
              <a:rPr lang="en-US" altLang="en-US" sz="1600" dirty="0"/>
              <a:t>Source: The Aluminum Association</a:t>
            </a:r>
            <a:endParaRPr lang="en-US" altLang="en-US" sz="10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937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48891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‘PLASTIC OR ALUMIUM’ FOR 50 POINTS</a:t>
            </a:r>
          </a:p>
          <a:p>
            <a:pPr eaLnBrk="1" hangingPunct="1"/>
            <a:r>
              <a:rPr lang="en-US" altLang="en-US" sz="4200" b="1" dirty="0">
                <a:solidFill>
                  <a:schemeClr val="bg1"/>
                </a:solidFill>
              </a:rPr>
              <a:t>Question:</a:t>
            </a:r>
          </a:p>
          <a:p>
            <a:pPr eaLnBrk="1" hangingPunct="1"/>
            <a:r>
              <a:rPr lang="en-US" altLang="en-US" dirty="0"/>
              <a:t>What type of material can be identified by a recycling symbol with the number 9 inside of it?</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b="1" dirty="0"/>
              <a:t>Neither! </a:t>
            </a:r>
            <a:r>
              <a:rPr lang="en-US" altLang="en-US" dirty="0"/>
              <a:t>While you can find a recycling symbol with a number inside on plastic containers, they only go from #1 - #7.</a:t>
            </a:r>
            <a:endParaRPr lang="en-US" altLang="en-US" sz="1200" dirty="0"/>
          </a:p>
        </p:txBody>
      </p:sp>
      <p:sp>
        <p:nvSpPr>
          <p:cNvPr id="17" name="Rectangle 16">
            <a:hlinkClick r:id="rId3" action="ppaction://hlinksldjump"/>
            <a:extLst>
              <a:ext uri="{FF2B5EF4-FFF2-40B4-BE49-F238E27FC236}">
                <a16:creationId xmlns:a16="http://schemas.microsoft.com/office/drawing/2014/main" id="{78A869D3-7FE1-4085-90E2-1813A7B18E2E}"/>
              </a:ext>
            </a:extLst>
          </p:cNvPr>
          <p:cNvSpPr/>
          <p:nvPr/>
        </p:nvSpPr>
        <p:spPr>
          <a:xfrm>
            <a:off x="936625" y="5704420"/>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spTree>
    <p:extLst>
      <p:ext uri="{BB962C8B-B14F-4D97-AF65-F5344CB8AC3E}">
        <p14:creationId xmlns:p14="http://schemas.microsoft.com/office/powerpoint/2010/main" val="1988205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36625" y="1438043"/>
            <a:ext cx="75438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10 POINTS</a:t>
            </a:r>
          </a:p>
          <a:p>
            <a:pPr eaLnBrk="1" hangingPunct="1"/>
            <a:r>
              <a:rPr lang="en-US" altLang="en-US" sz="4200" b="1" dirty="0">
                <a:solidFill>
                  <a:schemeClr val="bg1"/>
                </a:solidFill>
              </a:rPr>
              <a:t>Question:</a:t>
            </a:r>
          </a:p>
          <a:p>
            <a:pPr eaLnBrk="1" hangingPunct="1"/>
            <a:r>
              <a:rPr lang="en-US" sz="2600" dirty="0"/>
              <a:t>Recycled aluminum cans can be made into which of the following?</a:t>
            </a:r>
          </a:p>
          <a:p>
            <a:pPr lvl="0"/>
            <a:r>
              <a:rPr lang="en-US" sz="2600" dirty="0"/>
              <a:t>a. Airplane			b. Bicycle   </a:t>
            </a:r>
          </a:p>
          <a:p>
            <a:pPr lvl="0"/>
            <a:r>
              <a:rPr lang="en-US" sz="2600" dirty="0"/>
              <a:t>c. Aluminum Can		d. All of the above</a:t>
            </a:r>
          </a:p>
          <a:p>
            <a:pPr eaLnBrk="1" hangingPunct="1"/>
            <a:endParaRPr lang="en-US" altLang="en-US" dirty="0"/>
          </a:p>
          <a:p>
            <a:pPr eaLnBrk="1" hangingPunct="1"/>
            <a:r>
              <a:rPr lang="en-US" altLang="en-US" sz="4200" b="1" dirty="0">
                <a:solidFill>
                  <a:schemeClr val="bg1"/>
                </a:solidFill>
              </a:rPr>
              <a:t>Answer:</a:t>
            </a:r>
          </a:p>
          <a:p>
            <a:pPr eaLnBrk="1" hangingPunct="1"/>
            <a:r>
              <a:rPr lang="en-US" sz="2600" b="1" dirty="0"/>
              <a:t>d. All of the above</a:t>
            </a:r>
          </a:p>
        </p:txBody>
      </p:sp>
    </p:spTree>
    <p:extLst>
      <p:ext uri="{BB962C8B-B14F-4D97-AF65-F5344CB8AC3E}">
        <p14:creationId xmlns:p14="http://schemas.microsoft.com/office/powerpoint/2010/main" val="2191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20 POINTS</a:t>
            </a:r>
          </a:p>
          <a:p>
            <a:pPr eaLnBrk="1" hangingPunct="1"/>
            <a:r>
              <a:rPr lang="en-US" altLang="en-US" sz="4200" b="1" dirty="0">
                <a:solidFill>
                  <a:schemeClr val="bg1"/>
                </a:solidFill>
              </a:rPr>
              <a:t>Question:</a:t>
            </a:r>
          </a:p>
          <a:p>
            <a:pPr eaLnBrk="1" hangingPunct="1"/>
            <a:r>
              <a:rPr lang="en-US" dirty="0"/>
              <a:t>Out of every 10 bottles and cans consumed in the U.S., about how many of them are recycled?</a:t>
            </a:r>
            <a:br>
              <a:rPr lang="en-US" dirty="0"/>
            </a:br>
            <a:r>
              <a:rPr lang="en-US" dirty="0"/>
              <a:t>a) 1			b) 3</a:t>
            </a:r>
            <a:br>
              <a:rPr lang="en-US" dirty="0"/>
            </a:br>
            <a:r>
              <a:rPr lang="en-US" dirty="0"/>
              <a:t>c) 4			d) 8</a:t>
            </a:r>
          </a:p>
          <a:p>
            <a:pPr eaLnBrk="1" hangingPunct="1"/>
            <a:endParaRPr lang="en-US" altLang="en-US" sz="2000" dirty="0"/>
          </a:p>
          <a:p>
            <a:pPr eaLnBrk="1" hangingPunct="1"/>
            <a:r>
              <a:rPr lang="en-US" altLang="en-US" sz="4200" b="1" dirty="0">
                <a:solidFill>
                  <a:schemeClr val="bg1"/>
                </a:solidFill>
              </a:rPr>
              <a:t>Answer:</a:t>
            </a:r>
          </a:p>
          <a:p>
            <a:pPr eaLnBrk="1" hangingPunct="1"/>
            <a:r>
              <a:rPr lang="en-US" sz="2800" b="1" dirty="0"/>
              <a:t>c) 4 </a:t>
            </a:r>
            <a:br>
              <a:rPr lang="en-US" dirty="0"/>
            </a:br>
            <a:r>
              <a:rPr lang="en-US" sz="1600" dirty="0"/>
              <a:t>Source: American Beverage Association (ABA)</a:t>
            </a:r>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685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30 POINTS</a:t>
            </a:r>
          </a:p>
          <a:p>
            <a:pPr eaLnBrk="1" hangingPunct="1"/>
            <a:r>
              <a:rPr lang="en-US" altLang="en-US" sz="4200" b="1" dirty="0">
                <a:solidFill>
                  <a:schemeClr val="bg1"/>
                </a:solidFill>
              </a:rPr>
              <a:t>Question:</a:t>
            </a:r>
          </a:p>
          <a:p>
            <a:pPr eaLnBrk="1" hangingPunct="1"/>
            <a:r>
              <a:rPr lang="en-US" sz="2800" dirty="0"/>
              <a:t>What does it mean to “Close the Loop?”</a:t>
            </a:r>
          </a:p>
          <a:p>
            <a:pPr eaLnBrk="1" hangingPunct="1"/>
            <a:endParaRPr lang="en-US" altLang="en-US" dirty="0"/>
          </a:p>
          <a:p>
            <a:pPr eaLnBrk="1" hangingPunct="1"/>
            <a:r>
              <a:rPr lang="en-US" altLang="en-US" sz="4200" b="1" dirty="0">
                <a:solidFill>
                  <a:schemeClr val="bg1"/>
                </a:solidFill>
              </a:rPr>
              <a:t>Answer:</a:t>
            </a:r>
          </a:p>
          <a:p>
            <a:pPr eaLnBrk="1" hangingPunct="1"/>
            <a:r>
              <a:rPr lang="en-US" sz="2200" dirty="0"/>
              <a:t>Recycle an item so its useful life can continue instead of ending its life by discarding it into a landfill or burning it. Instead of going in a straight line (from start to finish) the lifecycle goes in a circle, or loop, (from start to used to start again). </a:t>
            </a:r>
            <a:endParaRPr lang="en-US" sz="3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548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4" y="1438043"/>
            <a:ext cx="7841615"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40 POINTS</a:t>
            </a:r>
          </a:p>
          <a:p>
            <a:pPr eaLnBrk="1" hangingPunct="1"/>
            <a:r>
              <a:rPr lang="en-US" altLang="en-US" sz="4200" b="1" dirty="0">
                <a:solidFill>
                  <a:schemeClr val="bg1"/>
                </a:solidFill>
              </a:rPr>
              <a:t>Question:</a:t>
            </a:r>
          </a:p>
          <a:p>
            <a:pPr eaLnBrk="1" hangingPunct="1"/>
            <a:r>
              <a:rPr lang="en-US" dirty="0"/>
              <a:t>Of the following materials, which one has the highest recycling rate?</a:t>
            </a:r>
          </a:p>
          <a:p>
            <a:pPr lvl="0"/>
            <a:r>
              <a:rPr lang="en-US" dirty="0"/>
              <a:t>a. Aluminum		b. Electronics </a:t>
            </a:r>
            <a:r>
              <a:rPr lang="en-US" sz="1800" dirty="0"/>
              <a:t>(cell phones, computers, etc.)</a:t>
            </a:r>
          </a:p>
          <a:p>
            <a:pPr lvl="0"/>
            <a:r>
              <a:rPr lang="en-US" dirty="0"/>
              <a:t>c. Car Tires		d. Plastic #1 PETE bottles</a:t>
            </a:r>
            <a:endParaRPr lang="en-US" altLang="en-US" sz="2200" dirty="0"/>
          </a:p>
          <a:p>
            <a:pPr eaLnBrk="1" hangingPunct="1"/>
            <a:r>
              <a:rPr lang="en-US" altLang="en-US" sz="4200" b="1" dirty="0">
                <a:solidFill>
                  <a:schemeClr val="bg1"/>
                </a:solidFill>
              </a:rPr>
              <a:t>Answer:</a:t>
            </a:r>
          </a:p>
          <a:p>
            <a:pPr eaLnBrk="1" hangingPunct="1"/>
            <a:r>
              <a:rPr lang="en-US" sz="2600" b="1" dirty="0"/>
              <a:t>a. Aluminum</a:t>
            </a:r>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17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936625" y="1438043"/>
            <a:ext cx="7543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‘RECYCLING FACTS’ FOR 50 POINTS</a:t>
            </a:r>
          </a:p>
          <a:p>
            <a:pPr eaLnBrk="1" hangingPunct="1"/>
            <a:r>
              <a:rPr lang="en-US" altLang="en-US" sz="4200" b="1" dirty="0">
                <a:solidFill>
                  <a:schemeClr val="bg1"/>
                </a:solidFill>
              </a:rPr>
              <a:t>Question:</a:t>
            </a:r>
          </a:p>
          <a:p>
            <a:pPr eaLnBrk="1" hangingPunct="1"/>
            <a:r>
              <a:rPr lang="en-US" altLang="en-US" dirty="0"/>
              <a:t>List at least 3 reasons why you should recycle.</a:t>
            </a:r>
          </a:p>
          <a:p>
            <a:pPr eaLnBrk="1" hangingPunct="1"/>
            <a:endParaRPr lang="en-US" altLang="en-US" sz="1800" dirty="0"/>
          </a:p>
          <a:p>
            <a:pPr eaLnBrk="1" hangingPunct="1"/>
            <a:r>
              <a:rPr lang="en-US" altLang="en-US" sz="4200" b="1" dirty="0">
                <a:solidFill>
                  <a:schemeClr val="bg1"/>
                </a:solidFill>
              </a:rPr>
              <a:t>Answer:</a:t>
            </a:r>
          </a:p>
          <a:p>
            <a:pPr eaLnBrk="1" hangingPunct="1"/>
            <a:r>
              <a:rPr lang="en-US" dirty="0"/>
              <a:t>Click through to the Bonus Question to reveal possible answers!</a:t>
            </a:r>
          </a:p>
        </p:txBody>
      </p:sp>
      <p:sp>
        <p:nvSpPr>
          <p:cNvPr id="9" name="Rectangle 8">
            <a:hlinkClick r:id="rId3" action="ppaction://hlinksldjump"/>
            <a:extLst>
              <a:ext uri="{FF2B5EF4-FFF2-40B4-BE49-F238E27FC236}">
                <a16:creationId xmlns:a16="http://schemas.microsoft.com/office/drawing/2014/main" id="{535DE40A-8F06-4414-AA44-F30A647341A4}"/>
              </a:ext>
            </a:extLst>
          </p:cNvPr>
          <p:cNvSpPr/>
          <p:nvPr/>
        </p:nvSpPr>
        <p:spPr>
          <a:xfrm>
            <a:off x="936625" y="4635275"/>
            <a:ext cx="3504746" cy="759203"/>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Round!</a:t>
            </a:r>
          </a:p>
        </p:txBody>
      </p:sp>
    </p:spTree>
    <p:extLst>
      <p:ext uri="{BB962C8B-B14F-4D97-AF65-F5344CB8AC3E}">
        <p14:creationId xmlns:p14="http://schemas.microsoft.com/office/powerpoint/2010/main" val="7596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A355D-CCA7-4F8C-9493-2812DCF28017}"/>
              </a:ext>
            </a:extLst>
          </p:cNvPr>
          <p:cNvSpPr txBox="1">
            <a:spLocks noChangeArrowheads="1"/>
          </p:cNvSpPr>
          <p:nvPr/>
        </p:nvSpPr>
        <p:spPr bwMode="auto">
          <a:xfrm>
            <a:off x="357221" y="992092"/>
            <a:ext cx="855506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dirty="0">
                <a:solidFill>
                  <a:srgbClr val="00539D"/>
                </a:solidFill>
                <a:latin typeface="+mj-lt"/>
              </a:rPr>
              <a:t>Before playing the game, we recommend you show your students these videos so they can obtain the knowledge needed to answer some of the questions.</a:t>
            </a:r>
            <a:endParaRPr lang="en-US" altLang="en-US" dirty="0"/>
          </a:p>
          <a:p>
            <a:pPr eaLnBrk="1" hangingPunct="1"/>
            <a:r>
              <a:rPr lang="en-US" sz="1000" b="1" dirty="0">
                <a:solidFill>
                  <a:srgbClr val="00539D"/>
                </a:solidFill>
                <a:latin typeface="+mj-lt"/>
              </a:rPr>
              <a:t> </a:t>
            </a:r>
            <a:br>
              <a:rPr lang="en-US" sz="2000" b="1" dirty="0">
                <a:solidFill>
                  <a:srgbClr val="00539D"/>
                </a:solidFill>
                <a:latin typeface="+mj-lt"/>
              </a:rPr>
            </a:br>
            <a:endParaRPr lang="en-US" sz="2000" b="1" dirty="0">
              <a:solidFill>
                <a:srgbClr val="00539D"/>
              </a:solidFill>
              <a:latin typeface="+mj-lt"/>
            </a:endParaRPr>
          </a:p>
          <a:p>
            <a:pPr eaLnBrk="1" hangingPunct="1"/>
            <a:endParaRPr lang="en-US" sz="2000" b="1" dirty="0">
              <a:solidFill>
                <a:srgbClr val="00539D"/>
              </a:solidFill>
              <a:latin typeface="+mj-lt"/>
            </a:endParaRPr>
          </a:p>
          <a:p>
            <a:pPr eaLnBrk="1" hangingPunct="1"/>
            <a:r>
              <a:rPr lang="en-US" sz="1800" dirty="0"/>
              <a:t>Life of a Plastic Bottle</a:t>
            </a:r>
          </a:p>
          <a:p>
            <a:pPr eaLnBrk="1" hangingPunct="1"/>
            <a:endParaRPr lang="en-US" sz="1400" dirty="0"/>
          </a:p>
          <a:p>
            <a:pPr eaLnBrk="1" hangingPunct="1"/>
            <a:r>
              <a:rPr lang="en-US" sz="1400" dirty="0">
                <a:hlinkClick r:id="rId2"/>
              </a:rPr>
              <a:t>Click here </a:t>
            </a:r>
            <a:r>
              <a:rPr lang="en-US" sz="1400" dirty="0"/>
              <a:t>to play the video.</a:t>
            </a:r>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endParaRPr lang="en-US" sz="1400" dirty="0"/>
          </a:p>
          <a:p>
            <a:pPr eaLnBrk="1" hangingPunct="1"/>
            <a:r>
              <a:rPr lang="en-US" sz="1800" dirty="0"/>
              <a:t>Life of an Aluminum Can</a:t>
            </a:r>
          </a:p>
          <a:p>
            <a:pPr eaLnBrk="1" hangingPunct="1"/>
            <a:endParaRPr lang="en-US" sz="1400" b="1" dirty="0"/>
          </a:p>
          <a:p>
            <a:pPr eaLnBrk="1" hangingPunct="1"/>
            <a:r>
              <a:rPr lang="en-US" sz="1400" dirty="0">
                <a:hlinkClick r:id="rId3"/>
              </a:rPr>
              <a:t>Click here </a:t>
            </a:r>
            <a:r>
              <a:rPr lang="en-US" sz="1400" dirty="0"/>
              <a:t>to play the video.</a:t>
            </a:r>
          </a:p>
        </p:txBody>
      </p:sp>
      <p:pic>
        <p:nvPicPr>
          <p:cNvPr id="3" name="Picture 2">
            <a:extLst>
              <a:ext uri="{FF2B5EF4-FFF2-40B4-BE49-F238E27FC236}">
                <a16:creationId xmlns:a16="http://schemas.microsoft.com/office/drawing/2014/main" id="{38E6CECE-12EF-4F30-B595-94BB6B100BF5}"/>
              </a:ext>
            </a:extLst>
          </p:cNvPr>
          <p:cNvPicPr>
            <a:picLocks noChangeAspect="1"/>
          </p:cNvPicPr>
          <p:nvPr/>
        </p:nvPicPr>
        <p:blipFill>
          <a:blip r:embed="rId4"/>
          <a:stretch>
            <a:fillRect/>
          </a:stretch>
        </p:blipFill>
        <p:spPr>
          <a:xfrm>
            <a:off x="4634753" y="2092979"/>
            <a:ext cx="3739650" cy="209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7B7AF607-AC02-4A8E-A1E9-37775048F42E}"/>
              </a:ext>
            </a:extLst>
          </p:cNvPr>
          <p:cNvPicPr>
            <a:picLocks noChangeAspect="1"/>
          </p:cNvPicPr>
          <p:nvPr/>
        </p:nvPicPr>
        <p:blipFill>
          <a:blip r:embed="rId5"/>
          <a:stretch>
            <a:fillRect/>
          </a:stretch>
        </p:blipFill>
        <p:spPr>
          <a:xfrm>
            <a:off x="4632073" y="4465010"/>
            <a:ext cx="3742330" cy="209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223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9A2BC4-247A-4A11-994E-D2ECB2DFABAA}"/>
              </a:ext>
            </a:extLst>
          </p:cNvPr>
          <p:cNvSpPr/>
          <p:nvPr/>
        </p:nvSpPr>
        <p:spPr>
          <a:xfrm>
            <a:off x="1003599" y="1210249"/>
            <a:ext cx="7172058" cy="3108543"/>
          </a:xfrm>
          <a:prstGeom prst="rect">
            <a:avLst/>
          </a:prstGeom>
        </p:spPr>
        <p:txBody>
          <a:bodyPr wrap="square">
            <a:spAutoFit/>
          </a:bodyPr>
          <a:lstStyle/>
          <a:p>
            <a:pPr algn="ctr" eaLnBrk="1" hangingPunct="1"/>
            <a:r>
              <a:rPr lang="en-US" altLang="en-US" b="1" dirty="0">
                <a:solidFill>
                  <a:srgbClr val="00539D"/>
                </a:solidFill>
                <a:latin typeface="Arial Black" panose="020B0A04020102020204"/>
              </a:rPr>
              <a:t>‘IS IT RECYCLABLE’</a:t>
            </a:r>
            <a:endParaRPr lang="en-US" altLang="en-US" sz="4400" b="1" dirty="0">
              <a:solidFill>
                <a:schemeClr val="bg1"/>
              </a:solidFill>
            </a:endParaRPr>
          </a:p>
          <a:p>
            <a:pPr algn="ctr" eaLnBrk="1" hangingPunct="1"/>
            <a:r>
              <a:rPr lang="en-US" altLang="en-US" sz="3600" b="1" dirty="0">
                <a:solidFill>
                  <a:srgbClr val="FF0000"/>
                </a:solidFill>
              </a:rPr>
              <a:t>Bonus Question!</a:t>
            </a:r>
          </a:p>
          <a:p>
            <a:pPr algn="ctr" eaLnBrk="1" hangingPunct="1"/>
            <a:endParaRPr lang="en-US" altLang="en-US" sz="2400" b="1" dirty="0">
              <a:solidFill>
                <a:srgbClr val="FF0000"/>
              </a:solidFill>
            </a:endParaRPr>
          </a:p>
          <a:p>
            <a:pPr algn="ctr" eaLnBrk="1" hangingPunct="1"/>
            <a:r>
              <a:rPr lang="en-US" altLang="en-US" sz="2400" dirty="0"/>
              <a:t>Each person who can name one additional recyclable material will earn 10 points for his/her team!</a:t>
            </a:r>
          </a:p>
          <a:p>
            <a:pPr algn="ctr" eaLnBrk="1" hangingPunct="1"/>
            <a:endParaRPr lang="en-US" altLang="en-US" sz="2000" dirty="0"/>
          </a:p>
        </p:txBody>
      </p:sp>
      <p:sp>
        <p:nvSpPr>
          <p:cNvPr id="5" name="Rectangle 4">
            <a:extLst>
              <a:ext uri="{FF2B5EF4-FFF2-40B4-BE49-F238E27FC236}">
                <a16:creationId xmlns:a16="http://schemas.microsoft.com/office/drawing/2014/main" id="{ECE96E21-36B8-4BD5-8632-92F23707A8F5}"/>
              </a:ext>
            </a:extLst>
          </p:cNvPr>
          <p:cNvSpPr/>
          <p:nvPr/>
        </p:nvSpPr>
        <p:spPr>
          <a:xfrm>
            <a:off x="862327" y="4598890"/>
            <a:ext cx="7454601" cy="1692771"/>
          </a:xfrm>
          <a:prstGeom prst="rect">
            <a:avLst/>
          </a:prstGeom>
        </p:spPr>
        <p:txBody>
          <a:bodyPr wrap="square">
            <a:spAutoFit/>
          </a:bodyPr>
          <a:lstStyle/>
          <a:p>
            <a:pPr algn="ctr">
              <a:defRPr/>
            </a:pPr>
            <a:r>
              <a:rPr lang="en-US" altLang="en-US" sz="2400" b="1" dirty="0">
                <a:solidFill>
                  <a:schemeClr val="bg1"/>
                </a:solidFill>
              </a:rPr>
              <a:t>Possible Answers:</a:t>
            </a:r>
          </a:p>
          <a:p>
            <a:pPr lvl="0" algn="ctr" eaLnBrk="1" hangingPunct="1">
              <a:defRPr/>
            </a:pPr>
            <a:r>
              <a:rPr lang="en-US" sz="2000" dirty="0"/>
              <a:t>plastic beverage bottles, milk jugs, milk cartons, yogurt containers, plastic cleaning supply bottles, plastic jugs, glass bottles, glass jars, aluminum cans, steel cans, cardboard boxes, cereal boxes, newspaper, office paper, etc. </a:t>
            </a:r>
          </a:p>
        </p:txBody>
      </p:sp>
      <p:pic>
        <p:nvPicPr>
          <p:cNvPr id="6" name="Picture 5">
            <a:hlinkClick r:id="rId2" action="ppaction://hlinksldjump"/>
            <a:extLst>
              <a:ext uri="{FF2B5EF4-FFF2-40B4-BE49-F238E27FC236}">
                <a16:creationId xmlns:a16="http://schemas.microsoft.com/office/drawing/2014/main" id="{3484A378-B27C-4B07-A394-C7BFA6CDD218}"/>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82911" y="3894929"/>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1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61FEBA-788B-4B7E-8046-FF3419312527}"/>
              </a:ext>
            </a:extLst>
          </p:cNvPr>
          <p:cNvSpPr/>
          <p:nvPr/>
        </p:nvSpPr>
        <p:spPr>
          <a:xfrm>
            <a:off x="1180598" y="1715613"/>
            <a:ext cx="6695767" cy="1938992"/>
          </a:xfrm>
          <a:prstGeom prst="rect">
            <a:avLst/>
          </a:prstGeom>
        </p:spPr>
        <p:txBody>
          <a:bodyPr wrap="square">
            <a:spAutoFit/>
          </a:bodyPr>
          <a:lstStyle/>
          <a:p>
            <a:pPr algn="ctr" eaLnBrk="1" hangingPunct="1"/>
            <a:r>
              <a:rPr lang="en-US" altLang="en-US" sz="1600" b="1" dirty="0">
                <a:solidFill>
                  <a:srgbClr val="00539D"/>
                </a:solidFill>
                <a:latin typeface="Arial Black" panose="020B0A04020102020204"/>
              </a:rPr>
              <a:t>‘HOW TO RECYCLE’</a:t>
            </a:r>
            <a:endParaRPr lang="en-US" altLang="en-US" sz="4000" b="1" dirty="0">
              <a:solidFill>
                <a:schemeClr val="bg1"/>
              </a:solidFill>
            </a:endParaRPr>
          </a:p>
          <a:p>
            <a:pPr algn="ctr" eaLnBrk="1" hangingPunct="1"/>
            <a:r>
              <a:rPr lang="en-US" altLang="en-US" sz="3600" b="1" dirty="0">
                <a:solidFill>
                  <a:srgbClr val="ED3338"/>
                </a:solidFill>
              </a:rPr>
              <a:t>Bonus Question!</a:t>
            </a:r>
          </a:p>
          <a:p>
            <a:pPr algn="ctr" eaLnBrk="1" hangingPunct="1"/>
            <a:r>
              <a:rPr lang="en-US" altLang="en-US" sz="2400" dirty="0"/>
              <a:t>Each person who can name an additional place to recycle will earn 10 points for his/her team!</a:t>
            </a:r>
          </a:p>
          <a:p>
            <a:pPr algn="ctr" eaLnBrk="1" hangingPunct="1"/>
            <a:endParaRPr lang="en-US" altLang="en-US" sz="2000" dirty="0"/>
          </a:p>
        </p:txBody>
      </p:sp>
      <p:sp>
        <p:nvSpPr>
          <p:cNvPr id="5" name="Rectangle 4">
            <a:extLst>
              <a:ext uri="{FF2B5EF4-FFF2-40B4-BE49-F238E27FC236}">
                <a16:creationId xmlns:a16="http://schemas.microsoft.com/office/drawing/2014/main" id="{EE1A36E0-9AD5-4EB6-A763-B8356C898560}"/>
              </a:ext>
            </a:extLst>
          </p:cNvPr>
          <p:cNvSpPr/>
          <p:nvPr/>
        </p:nvSpPr>
        <p:spPr>
          <a:xfrm>
            <a:off x="1180598" y="4048427"/>
            <a:ext cx="6695767" cy="1323439"/>
          </a:xfrm>
          <a:prstGeom prst="rect">
            <a:avLst/>
          </a:prstGeom>
        </p:spPr>
        <p:txBody>
          <a:bodyPr wrap="square">
            <a:spAutoFit/>
          </a:bodyPr>
          <a:lstStyle/>
          <a:p>
            <a:pPr algn="ctr" eaLnBrk="1" hangingPunct="1"/>
            <a:r>
              <a:rPr lang="en-US" altLang="en-US" sz="4000" b="1" dirty="0">
                <a:solidFill>
                  <a:schemeClr val="bg1"/>
                </a:solidFill>
              </a:rPr>
              <a:t>Possible Answers:</a:t>
            </a:r>
          </a:p>
          <a:p>
            <a:pPr lvl="0" algn="ctr" eaLnBrk="1" hangingPunct="1">
              <a:defRPr/>
            </a:pPr>
            <a:r>
              <a:rPr lang="en-US" altLang="en-US" sz="2000" dirty="0"/>
              <a:t>Home, playground, gym, school office, library, local park, movie theater, local recreation center</a:t>
            </a:r>
            <a:endParaRPr lang="en-US" altLang="en-US" dirty="0"/>
          </a:p>
        </p:txBody>
      </p:sp>
      <p:pic>
        <p:nvPicPr>
          <p:cNvPr id="6" name="Picture 5">
            <a:hlinkClick r:id="rId2" action="ppaction://hlinksldjump"/>
            <a:extLst>
              <a:ext uri="{FF2B5EF4-FFF2-40B4-BE49-F238E27FC236}">
                <a16:creationId xmlns:a16="http://schemas.microsoft.com/office/drawing/2014/main" id="{AFD47A77-4CBB-42DC-82E6-2825F36F70A2}"/>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5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4DFC98-D885-4F3D-9232-85EBCDF80720}"/>
              </a:ext>
            </a:extLst>
          </p:cNvPr>
          <p:cNvSpPr/>
          <p:nvPr/>
        </p:nvSpPr>
        <p:spPr>
          <a:xfrm>
            <a:off x="1233696" y="1179268"/>
            <a:ext cx="6695767" cy="2862322"/>
          </a:xfrm>
          <a:prstGeom prst="rect">
            <a:avLst/>
          </a:prstGeom>
        </p:spPr>
        <p:txBody>
          <a:bodyPr wrap="square">
            <a:spAutoFit/>
          </a:bodyPr>
          <a:lstStyle/>
          <a:p>
            <a:pPr algn="ctr" eaLnBrk="1" hangingPunct="1"/>
            <a:r>
              <a:rPr lang="en-US" altLang="en-US" b="1" dirty="0">
                <a:solidFill>
                  <a:srgbClr val="00539D"/>
                </a:solidFill>
                <a:latin typeface="Arial Black" panose="020B0A04020102020204"/>
              </a:rPr>
              <a:t>‘THE RECYCLING PROCESS’</a:t>
            </a:r>
            <a:endParaRPr lang="en-US" altLang="en-US" sz="4400" b="1" dirty="0">
              <a:solidFill>
                <a:schemeClr val="bg1"/>
              </a:solidFill>
            </a:endParaRPr>
          </a:p>
          <a:p>
            <a:pPr algn="ctr" eaLnBrk="1" hangingPunct="1"/>
            <a:r>
              <a:rPr lang="en-US" altLang="en-US" sz="3600" b="1" dirty="0">
                <a:solidFill>
                  <a:srgbClr val="ED3338"/>
                </a:solidFill>
              </a:rPr>
              <a:t>Bonus Question!</a:t>
            </a:r>
          </a:p>
          <a:p>
            <a:pPr algn="ctr" eaLnBrk="1" hangingPunct="1"/>
            <a:r>
              <a:rPr lang="en-US" altLang="en-US" sz="2000" dirty="0"/>
              <a:t>Each person who can name an additional </a:t>
            </a:r>
            <a:r>
              <a:rPr lang="en-US" sz="2000" dirty="0"/>
              <a:t>technology or technique that Material Recovery Facilities (or MRFs) use to separate various types of recyclable materials </a:t>
            </a:r>
            <a:r>
              <a:rPr lang="en-US" altLang="en-US" sz="2000" dirty="0"/>
              <a:t>will earn 10 points for his/her team!</a:t>
            </a:r>
          </a:p>
          <a:p>
            <a:pPr algn="ctr" eaLnBrk="1" hangingPunct="1"/>
            <a:endParaRPr lang="en-US" altLang="en-US" sz="2000" dirty="0"/>
          </a:p>
        </p:txBody>
      </p:sp>
      <p:sp>
        <p:nvSpPr>
          <p:cNvPr id="3" name="Rectangle 2">
            <a:extLst>
              <a:ext uri="{FF2B5EF4-FFF2-40B4-BE49-F238E27FC236}">
                <a16:creationId xmlns:a16="http://schemas.microsoft.com/office/drawing/2014/main" id="{76DCB6D0-4818-4A05-A7EC-24D3C7C70F33}"/>
              </a:ext>
            </a:extLst>
          </p:cNvPr>
          <p:cNvSpPr/>
          <p:nvPr/>
        </p:nvSpPr>
        <p:spPr>
          <a:xfrm>
            <a:off x="1233696" y="4559665"/>
            <a:ext cx="6695767" cy="1415772"/>
          </a:xfrm>
          <a:prstGeom prst="rect">
            <a:avLst/>
          </a:prstGeom>
        </p:spPr>
        <p:txBody>
          <a:bodyPr wrap="square">
            <a:spAutoFit/>
          </a:bodyPr>
          <a:lstStyle/>
          <a:p>
            <a:pPr lvl="0" algn="ctr" eaLnBrk="1" hangingPunct="1">
              <a:defRPr/>
            </a:pPr>
            <a:r>
              <a:rPr lang="en-US" altLang="en-US" sz="3200" b="1" dirty="0">
                <a:solidFill>
                  <a:schemeClr val="bg1"/>
                </a:solidFill>
              </a:rPr>
              <a:t>Possible Answers: </a:t>
            </a:r>
          </a:p>
          <a:p>
            <a:pPr lvl="0" algn="ctr" eaLnBrk="1" hangingPunct="1">
              <a:defRPr/>
            </a:pPr>
            <a:r>
              <a:rPr lang="en-US" altLang="en-US" dirty="0"/>
              <a:t>Magnets, varying speeds, float/sink processes, air blows, gaps between conveyors, screens, eddy currents, visual inspections, etc. </a:t>
            </a:r>
          </a:p>
        </p:txBody>
      </p:sp>
      <p:pic>
        <p:nvPicPr>
          <p:cNvPr id="4" name="Picture 5">
            <a:hlinkClick r:id="rId2" action="ppaction://hlinksldjump"/>
            <a:extLst>
              <a:ext uri="{FF2B5EF4-FFF2-40B4-BE49-F238E27FC236}">
                <a16:creationId xmlns:a16="http://schemas.microsoft.com/office/drawing/2014/main" id="{2456865D-1F83-48D4-BB23-01A2BA374023}"/>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44C4E9-6779-4581-AE05-C3A87689C418}"/>
              </a:ext>
            </a:extLst>
          </p:cNvPr>
          <p:cNvGrpSpPr/>
          <p:nvPr/>
        </p:nvGrpSpPr>
        <p:grpSpPr>
          <a:xfrm>
            <a:off x="636814" y="947058"/>
            <a:ext cx="7783825" cy="5762262"/>
            <a:chOff x="554263" y="1286359"/>
            <a:chExt cx="7783825" cy="4339526"/>
          </a:xfrm>
        </p:grpSpPr>
        <p:sp>
          <p:nvSpPr>
            <p:cNvPr id="3" name="Rectangle 2">
              <a:extLst>
                <a:ext uri="{FF2B5EF4-FFF2-40B4-BE49-F238E27FC236}">
                  <a16:creationId xmlns:a16="http://schemas.microsoft.com/office/drawing/2014/main" id="{030FC1B9-CD12-4864-97F2-8553BE36237F}"/>
                </a:ext>
              </a:extLst>
            </p:cNvPr>
            <p:cNvSpPr/>
            <p:nvPr/>
          </p:nvSpPr>
          <p:spPr>
            <a:xfrm>
              <a:off x="554263" y="1286359"/>
              <a:ext cx="7783825" cy="43395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FAC513-4337-4E29-AD96-55DEB4C40E6E}"/>
                </a:ext>
              </a:extLst>
            </p:cNvPr>
            <p:cNvSpPr/>
            <p:nvPr/>
          </p:nvSpPr>
          <p:spPr>
            <a:xfrm>
              <a:off x="854074" y="1405078"/>
              <a:ext cx="7341961" cy="2045500"/>
            </a:xfrm>
            <a:prstGeom prst="rect">
              <a:avLst/>
            </a:prstGeom>
          </p:spPr>
          <p:txBody>
            <a:bodyPr wrap="square">
              <a:spAutoFit/>
            </a:bodyPr>
            <a:lstStyle/>
            <a:p>
              <a:pPr algn="ctr" eaLnBrk="1" hangingPunct="1"/>
              <a:r>
                <a:rPr lang="en-US" altLang="en-US" sz="4000" b="1" dirty="0">
                  <a:solidFill>
                    <a:srgbClr val="ED3338"/>
                  </a:solidFill>
                </a:rPr>
                <a:t>Bonus Question!</a:t>
              </a:r>
            </a:p>
            <a:p>
              <a:pPr algn="ctr" eaLnBrk="1" hangingPunct="1"/>
              <a:r>
                <a:rPr lang="en-US" altLang="en-US" sz="2000" b="1" dirty="0"/>
                <a:t>Match the recycling symbols on the left to the type of plastic on the right</a:t>
              </a:r>
              <a:endParaRPr lang="en-US" altLang="en-US" sz="2000" dirty="0"/>
            </a:p>
            <a:p>
              <a:pPr algn="ctr" eaLnBrk="1" hangingPunct="1"/>
              <a:r>
                <a:rPr lang="en-US" altLang="en-US" sz="1600" dirty="0"/>
                <a:t>Start with a team that did not have an opportunity to answer the 50 point question in this category. Begin by identifying an answer for #1 and if the answer is correct, proceed to #2. If the answer is incorrect, allow the next team to attempt the same # and continue to do so until the correct answer is determined.  </a:t>
              </a:r>
            </a:p>
            <a:p>
              <a:pPr algn="ctr" eaLnBrk="1" hangingPunct="1"/>
              <a:endParaRPr lang="en-US" altLang="en-US" sz="1050" dirty="0"/>
            </a:p>
          </p:txBody>
        </p:sp>
      </p:grpSp>
      <p:sp>
        <p:nvSpPr>
          <p:cNvPr id="5" name="TextBox 4">
            <a:extLst>
              <a:ext uri="{FF2B5EF4-FFF2-40B4-BE49-F238E27FC236}">
                <a16:creationId xmlns:a16="http://schemas.microsoft.com/office/drawing/2014/main" id="{08872267-2405-44F3-B99B-A17519DC9325}"/>
              </a:ext>
            </a:extLst>
          </p:cNvPr>
          <p:cNvSpPr txBox="1">
            <a:spLocks noChangeArrowheads="1"/>
          </p:cNvSpPr>
          <p:nvPr/>
        </p:nvSpPr>
        <p:spPr bwMode="auto">
          <a:xfrm>
            <a:off x="2557733" y="3600776"/>
            <a:ext cx="516172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b="1" dirty="0">
                <a:solidFill>
                  <a:schemeClr val="bg1"/>
                </a:solidFill>
              </a:rPr>
              <a:t>#1			PVC	</a:t>
            </a:r>
          </a:p>
          <a:p>
            <a:pPr eaLnBrk="1" hangingPunct="1"/>
            <a:r>
              <a:rPr lang="en-US" altLang="en-US" sz="2800" b="1" dirty="0">
                <a:solidFill>
                  <a:schemeClr val="bg1"/>
                </a:solidFill>
              </a:rPr>
              <a:t>#2			PETE or PET</a:t>
            </a:r>
          </a:p>
          <a:p>
            <a:pPr eaLnBrk="1" hangingPunct="1"/>
            <a:r>
              <a:rPr lang="en-US" altLang="en-US" sz="2800" b="1" dirty="0">
                <a:solidFill>
                  <a:schemeClr val="bg1"/>
                </a:solidFill>
              </a:rPr>
              <a:t>#3			PP</a:t>
            </a:r>
          </a:p>
          <a:p>
            <a:pPr eaLnBrk="1" hangingPunct="1"/>
            <a:r>
              <a:rPr lang="en-US" altLang="en-US" sz="2800" b="1" dirty="0">
                <a:solidFill>
                  <a:schemeClr val="bg1"/>
                </a:solidFill>
              </a:rPr>
              <a:t>#4			HDPE</a:t>
            </a:r>
          </a:p>
          <a:p>
            <a:pPr eaLnBrk="1" hangingPunct="1"/>
            <a:r>
              <a:rPr lang="en-US" altLang="en-US" sz="2800" b="1" dirty="0">
                <a:solidFill>
                  <a:schemeClr val="bg1"/>
                </a:solidFill>
              </a:rPr>
              <a:t>#5			PS</a:t>
            </a:r>
          </a:p>
          <a:p>
            <a:pPr eaLnBrk="1" hangingPunct="1"/>
            <a:r>
              <a:rPr lang="en-US" altLang="en-US" sz="2800" b="1" dirty="0">
                <a:solidFill>
                  <a:schemeClr val="bg1"/>
                </a:solidFill>
              </a:rPr>
              <a:t>#6			OTHER</a:t>
            </a:r>
          </a:p>
          <a:p>
            <a:pPr eaLnBrk="1" hangingPunct="1"/>
            <a:r>
              <a:rPr lang="en-US" altLang="en-US" sz="2800" b="1" dirty="0">
                <a:solidFill>
                  <a:schemeClr val="bg1"/>
                </a:solidFill>
              </a:rPr>
              <a:t>#7			LDPE</a:t>
            </a:r>
          </a:p>
        </p:txBody>
      </p:sp>
      <p:cxnSp>
        <p:nvCxnSpPr>
          <p:cNvPr id="6" name="Straight Connector 5">
            <a:extLst>
              <a:ext uri="{FF2B5EF4-FFF2-40B4-BE49-F238E27FC236}">
                <a16:creationId xmlns:a16="http://schemas.microsoft.com/office/drawing/2014/main" id="{0AD3A06D-0EA5-4E89-B8AC-BADF88228A6A}"/>
              </a:ext>
            </a:extLst>
          </p:cNvPr>
          <p:cNvCxnSpPr/>
          <p:nvPr/>
        </p:nvCxnSpPr>
        <p:spPr>
          <a:xfrm>
            <a:off x="3082834" y="3826030"/>
            <a:ext cx="2233749"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20E086-11CB-49B8-849E-5B618229A2E6}"/>
              </a:ext>
            </a:extLst>
          </p:cNvPr>
          <p:cNvCxnSpPr/>
          <p:nvPr/>
        </p:nvCxnSpPr>
        <p:spPr>
          <a:xfrm>
            <a:off x="3082834" y="4296293"/>
            <a:ext cx="2233749" cy="8587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9CC63B-EC1E-4016-BB75-0041FAA68E4E}"/>
              </a:ext>
            </a:extLst>
          </p:cNvPr>
          <p:cNvCxnSpPr/>
          <p:nvPr/>
        </p:nvCxnSpPr>
        <p:spPr>
          <a:xfrm flipV="1">
            <a:off x="3082834" y="3854650"/>
            <a:ext cx="2233749" cy="8710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60F324-AB9F-4461-B7C2-4451EE68FF91}"/>
              </a:ext>
            </a:extLst>
          </p:cNvPr>
          <p:cNvCxnSpPr/>
          <p:nvPr/>
        </p:nvCxnSpPr>
        <p:spPr>
          <a:xfrm>
            <a:off x="3082834" y="5116603"/>
            <a:ext cx="2233749" cy="12828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64DB54-07A7-4AF7-9109-2D93BB517C84}"/>
              </a:ext>
            </a:extLst>
          </p:cNvPr>
          <p:cNvCxnSpPr/>
          <p:nvPr/>
        </p:nvCxnSpPr>
        <p:spPr>
          <a:xfrm flipV="1">
            <a:off x="3082834" y="4706448"/>
            <a:ext cx="2233749" cy="8557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DE0CA1-1FB5-4F58-B53D-585DE266FD1F}"/>
              </a:ext>
            </a:extLst>
          </p:cNvPr>
          <p:cNvCxnSpPr/>
          <p:nvPr/>
        </p:nvCxnSpPr>
        <p:spPr>
          <a:xfrm flipV="1">
            <a:off x="3082834" y="5586773"/>
            <a:ext cx="2233749" cy="421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BF8CD2-79FB-471D-A7D1-5DDAC9C0DCE6}"/>
              </a:ext>
            </a:extLst>
          </p:cNvPr>
          <p:cNvCxnSpPr/>
          <p:nvPr/>
        </p:nvCxnSpPr>
        <p:spPr>
          <a:xfrm flipV="1">
            <a:off x="3114855" y="6032722"/>
            <a:ext cx="2201728" cy="389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5">
            <a:hlinkClick r:id="rId2" action="ppaction://hlinksldjump"/>
            <a:extLst>
              <a:ext uri="{FF2B5EF4-FFF2-40B4-BE49-F238E27FC236}">
                <a16:creationId xmlns:a16="http://schemas.microsoft.com/office/drawing/2014/main" id="{6A34D41B-8DDC-4A35-96BF-D656430DDB11}"/>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15937" y="5756621"/>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4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60DC68-E56D-42B9-8082-C0B9E127A32B}"/>
              </a:ext>
            </a:extLst>
          </p:cNvPr>
          <p:cNvSpPr/>
          <p:nvPr/>
        </p:nvSpPr>
        <p:spPr>
          <a:xfrm>
            <a:off x="1175142" y="1234610"/>
            <a:ext cx="6695767" cy="3231654"/>
          </a:xfrm>
          <a:prstGeom prst="rect">
            <a:avLst/>
          </a:prstGeom>
        </p:spPr>
        <p:txBody>
          <a:bodyPr wrap="square">
            <a:spAutoFit/>
          </a:bodyPr>
          <a:lstStyle/>
          <a:p>
            <a:pPr algn="ctr" eaLnBrk="1" hangingPunct="1"/>
            <a:r>
              <a:rPr lang="en-US" altLang="en-US" b="1" dirty="0">
                <a:solidFill>
                  <a:srgbClr val="00539D"/>
                </a:solidFill>
                <a:latin typeface="Arial Black" panose="020B0A04020102020204"/>
              </a:rPr>
              <a:t>RECYCLING FACTS’</a:t>
            </a:r>
            <a:endParaRPr lang="en-US" altLang="en-US" sz="4400" b="1" dirty="0">
              <a:solidFill>
                <a:schemeClr val="bg1"/>
              </a:solidFill>
            </a:endParaRPr>
          </a:p>
          <a:p>
            <a:pPr algn="ctr" eaLnBrk="1" hangingPunct="1"/>
            <a:r>
              <a:rPr lang="en-US" altLang="en-US" sz="4000" b="1" dirty="0">
                <a:solidFill>
                  <a:srgbClr val="ED3338"/>
                </a:solidFill>
              </a:rPr>
              <a:t>Bonus Question!</a:t>
            </a:r>
          </a:p>
          <a:p>
            <a:pPr algn="ctr" eaLnBrk="1" hangingPunct="1"/>
            <a:r>
              <a:rPr lang="en-US" altLang="en-US" sz="2800" dirty="0"/>
              <a:t>Each person who can name an additional reason to recycle will earn 10 points for their team!</a:t>
            </a:r>
          </a:p>
          <a:p>
            <a:pPr algn="ctr" eaLnBrk="1" hangingPunct="1"/>
            <a:endParaRPr lang="en-US" altLang="en-US" sz="3200" dirty="0"/>
          </a:p>
        </p:txBody>
      </p:sp>
      <p:sp>
        <p:nvSpPr>
          <p:cNvPr id="3" name="Rectangle 2">
            <a:extLst>
              <a:ext uri="{FF2B5EF4-FFF2-40B4-BE49-F238E27FC236}">
                <a16:creationId xmlns:a16="http://schemas.microsoft.com/office/drawing/2014/main" id="{086E0836-3572-4420-B4F9-C8C9D1205C25}"/>
              </a:ext>
            </a:extLst>
          </p:cNvPr>
          <p:cNvSpPr/>
          <p:nvPr/>
        </p:nvSpPr>
        <p:spPr>
          <a:xfrm>
            <a:off x="1322363" y="4466264"/>
            <a:ext cx="6414868" cy="1754326"/>
          </a:xfrm>
          <a:prstGeom prst="rect">
            <a:avLst/>
          </a:prstGeom>
        </p:spPr>
        <p:txBody>
          <a:bodyPr wrap="square">
            <a:spAutoFit/>
          </a:bodyPr>
          <a:lstStyle/>
          <a:p>
            <a:pPr algn="ctr" eaLnBrk="1" hangingPunct="1"/>
            <a:r>
              <a:rPr lang="en-US" altLang="en-US" sz="3600" b="1" dirty="0">
                <a:solidFill>
                  <a:schemeClr val="bg1"/>
                </a:solidFill>
              </a:rPr>
              <a:t>Possible Answers:</a:t>
            </a:r>
          </a:p>
          <a:p>
            <a:pPr eaLnBrk="1" hangingPunct="1"/>
            <a:r>
              <a:rPr lang="en-US" dirty="0"/>
              <a:t>Possible answers: Preserve natural resources, better use of land, prevent pollution, emit fewer greenhouse gases, use less energy in the manufacturing process, enhance national security, support economic/job growth, etc.</a:t>
            </a:r>
          </a:p>
        </p:txBody>
      </p:sp>
      <p:pic>
        <p:nvPicPr>
          <p:cNvPr id="4" name="Picture 5">
            <a:hlinkClick r:id="rId2" action="ppaction://hlinksldjump"/>
            <a:extLst>
              <a:ext uri="{FF2B5EF4-FFF2-40B4-BE49-F238E27FC236}">
                <a16:creationId xmlns:a16="http://schemas.microsoft.com/office/drawing/2014/main" id="{434D45E2-7F10-452F-BFF7-FD45E8D60A8F}"/>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15937" y="5756621"/>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5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107" y="1728440"/>
            <a:ext cx="1401012" cy="675126"/>
          </a:xfrm>
          <a:prstGeom prst="rect">
            <a:avLst/>
          </a:prstGeom>
          <a:noFill/>
        </p:spPr>
        <p:txBody>
          <a:bodyPr wrap="square" rtlCol="0" anchor="ctr">
            <a:noAutofit/>
          </a:bodyPr>
          <a:lstStyle/>
          <a:p>
            <a:pPr algn="ctr"/>
            <a:r>
              <a:rPr lang="en-US" sz="2800" b="1" dirty="0">
                <a:hlinkClick r:id="rId3" action="ppaction://hlinksldjump"/>
              </a:rPr>
              <a:t>10</a:t>
            </a:r>
            <a:endParaRPr lang="en-US" sz="2800" b="1" dirty="0"/>
          </a:p>
        </p:txBody>
      </p:sp>
      <p:sp>
        <p:nvSpPr>
          <p:cNvPr id="36" name="TextBox 35"/>
          <p:cNvSpPr txBox="1"/>
          <p:nvPr/>
        </p:nvSpPr>
        <p:spPr>
          <a:xfrm>
            <a:off x="2163337" y="1728440"/>
            <a:ext cx="1401012" cy="675126"/>
          </a:xfrm>
          <a:prstGeom prst="rect">
            <a:avLst/>
          </a:prstGeom>
          <a:noFill/>
        </p:spPr>
        <p:txBody>
          <a:bodyPr wrap="square" rtlCol="0" anchor="ctr">
            <a:noAutofit/>
          </a:bodyPr>
          <a:lstStyle/>
          <a:p>
            <a:pPr algn="ctr"/>
            <a:r>
              <a:rPr lang="en-US" sz="2800" b="1" dirty="0">
                <a:hlinkClick r:id="rId4" action="ppaction://hlinksldjump"/>
              </a:rPr>
              <a:t>10</a:t>
            </a:r>
            <a:endParaRPr lang="en-US" sz="2800" b="1" dirty="0"/>
          </a:p>
        </p:txBody>
      </p:sp>
      <p:sp>
        <p:nvSpPr>
          <p:cNvPr id="37" name="TextBox 36"/>
          <p:cNvSpPr txBox="1"/>
          <p:nvPr/>
        </p:nvSpPr>
        <p:spPr>
          <a:xfrm>
            <a:off x="3847170" y="1728440"/>
            <a:ext cx="1401012" cy="675126"/>
          </a:xfrm>
          <a:prstGeom prst="rect">
            <a:avLst/>
          </a:prstGeom>
          <a:noFill/>
        </p:spPr>
        <p:txBody>
          <a:bodyPr wrap="square" rtlCol="0" anchor="ctr">
            <a:noAutofit/>
          </a:bodyPr>
          <a:lstStyle/>
          <a:p>
            <a:pPr algn="ctr"/>
            <a:r>
              <a:rPr lang="en-US" sz="2800" b="1" dirty="0">
                <a:hlinkClick r:id="rId5" action="ppaction://hlinksldjump"/>
              </a:rPr>
              <a:t>10</a:t>
            </a:r>
            <a:endParaRPr lang="en-US" sz="2800" b="1" dirty="0"/>
          </a:p>
        </p:txBody>
      </p:sp>
      <p:sp>
        <p:nvSpPr>
          <p:cNvPr id="38" name="TextBox 37"/>
          <p:cNvSpPr txBox="1"/>
          <p:nvPr/>
        </p:nvSpPr>
        <p:spPr>
          <a:xfrm>
            <a:off x="5497550" y="1728440"/>
            <a:ext cx="1401012" cy="675126"/>
          </a:xfrm>
          <a:prstGeom prst="rect">
            <a:avLst/>
          </a:prstGeom>
          <a:noFill/>
        </p:spPr>
        <p:txBody>
          <a:bodyPr wrap="square" rtlCol="0" anchor="ctr">
            <a:noAutofit/>
          </a:bodyPr>
          <a:lstStyle/>
          <a:p>
            <a:pPr algn="ctr"/>
            <a:r>
              <a:rPr lang="en-US" sz="2800" b="1" dirty="0">
                <a:hlinkClick r:id="rId6" action="ppaction://hlinksldjump"/>
              </a:rPr>
              <a:t>10</a:t>
            </a:r>
            <a:endParaRPr lang="en-US" sz="2800" b="1" dirty="0"/>
          </a:p>
        </p:txBody>
      </p:sp>
      <p:sp>
        <p:nvSpPr>
          <p:cNvPr id="39" name="TextBox 38"/>
          <p:cNvSpPr txBox="1"/>
          <p:nvPr/>
        </p:nvSpPr>
        <p:spPr>
          <a:xfrm>
            <a:off x="7159082" y="1728440"/>
            <a:ext cx="1401012" cy="675126"/>
          </a:xfrm>
          <a:prstGeom prst="rect">
            <a:avLst/>
          </a:prstGeom>
          <a:noFill/>
        </p:spPr>
        <p:txBody>
          <a:bodyPr wrap="square" rtlCol="0" anchor="ctr">
            <a:noAutofit/>
          </a:bodyPr>
          <a:lstStyle/>
          <a:p>
            <a:pPr algn="ctr"/>
            <a:r>
              <a:rPr lang="en-US" sz="2800" b="1" dirty="0">
                <a:hlinkClick r:id="rId7" action="ppaction://hlinksldjump"/>
              </a:rPr>
              <a:t>10</a:t>
            </a:r>
            <a:endParaRPr lang="en-US" sz="2800" b="1" dirty="0"/>
          </a:p>
        </p:txBody>
      </p:sp>
      <p:sp>
        <p:nvSpPr>
          <p:cNvPr id="40" name="TextBox 39"/>
          <p:cNvSpPr txBox="1"/>
          <p:nvPr/>
        </p:nvSpPr>
        <p:spPr>
          <a:xfrm>
            <a:off x="524107" y="2548533"/>
            <a:ext cx="1401012" cy="717181"/>
          </a:xfrm>
          <a:prstGeom prst="rect">
            <a:avLst/>
          </a:prstGeom>
          <a:noFill/>
        </p:spPr>
        <p:txBody>
          <a:bodyPr wrap="square" rtlCol="0" anchor="ctr">
            <a:noAutofit/>
          </a:bodyPr>
          <a:lstStyle/>
          <a:p>
            <a:pPr algn="ctr"/>
            <a:r>
              <a:rPr lang="en-US" sz="2800" b="1" dirty="0">
                <a:hlinkClick r:id="rId8" action="ppaction://hlinksldjump"/>
              </a:rPr>
              <a:t>20</a:t>
            </a:r>
            <a:endParaRPr lang="en-US" sz="2800" b="1" dirty="0"/>
          </a:p>
        </p:txBody>
      </p:sp>
      <p:sp>
        <p:nvSpPr>
          <p:cNvPr id="41" name="TextBox 40"/>
          <p:cNvSpPr txBox="1"/>
          <p:nvPr/>
        </p:nvSpPr>
        <p:spPr>
          <a:xfrm>
            <a:off x="2163337" y="2548533"/>
            <a:ext cx="1401012" cy="717181"/>
          </a:xfrm>
          <a:prstGeom prst="rect">
            <a:avLst/>
          </a:prstGeom>
          <a:noFill/>
        </p:spPr>
        <p:txBody>
          <a:bodyPr wrap="square" rtlCol="0" anchor="ctr">
            <a:noAutofit/>
          </a:bodyPr>
          <a:lstStyle/>
          <a:p>
            <a:pPr algn="ctr"/>
            <a:r>
              <a:rPr lang="en-US" sz="2800" b="1" dirty="0">
                <a:hlinkClick r:id="rId9" action="ppaction://hlinksldjump"/>
              </a:rPr>
              <a:t>20</a:t>
            </a:r>
            <a:endParaRPr lang="en-US" sz="2800" b="1" dirty="0"/>
          </a:p>
        </p:txBody>
      </p:sp>
      <p:sp>
        <p:nvSpPr>
          <p:cNvPr id="42" name="TextBox 41"/>
          <p:cNvSpPr txBox="1"/>
          <p:nvPr/>
        </p:nvSpPr>
        <p:spPr>
          <a:xfrm>
            <a:off x="3847170" y="2548533"/>
            <a:ext cx="1401012" cy="717181"/>
          </a:xfrm>
          <a:prstGeom prst="rect">
            <a:avLst/>
          </a:prstGeom>
          <a:noFill/>
        </p:spPr>
        <p:txBody>
          <a:bodyPr wrap="square" rtlCol="0" anchor="ctr">
            <a:noAutofit/>
          </a:bodyPr>
          <a:lstStyle/>
          <a:p>
            <a:pPr algn="ctr"/>
            <a:r>
              <a:rPr lang="en-US" sz="2800" b="1" dirty="0">
                <a:hlinkClick r:id="rId10" action="ppaction://hlinksldjump"/>
              </a:rPr>
              <a:t>20</a:t>
            </a:r>
            <a:endParaRPr lang="en-US" sz="2800" b="1" dirty="0"/>
          </a:p>
        </p:txBody>
      </p:sp>
      <p:sp>
        <p:nvSpPr>
          <p:cNvPr id="43" name="TextBox 42"/>
          <p:cNvSpPr txBox="1"/>
          <p:nvPr/>
        </p:nvSpPr>
        <p:spPr>
          <a:xfrm>
            <a:off x="5497550" y="2548533"/>
            <a:ext cx="1401012" cy="717181"/>
          </a:xfrm>
          <a:prstGeom prst="rect">
            <a:avLst/>
          </a:prstGeom>
          <a:noFill/>
        </p:spPr>
        <p:txBody>
          <a:bodyPr wrap="square" rtlCol="0" anchor="ctr">
            <a:noAutofit/>
          </a:bodyPr>
          <a:lstStyle/>
          <a:p>
            <a:pPr algn="ctr"/>
            <a:r>
              <a:rPr lang="en-US" sz="2800" b="1" dirty="0">
                <a:hlinkClick r:id="rId11" action="ppaction://hlinksldjump"/>
              </a:rPr>
              <a:t>20</a:t>
            </a:r>
            <a:endParaRPr lang="en-US" sz="2800" b="1" dirty="0"/>
          </a:p>
        </p:txBody>
      </p:sp>
      <p:sp>
        <p:nvSpPr>
          <p:cNvPr id="44" name="TextBox 43"/>
          <p:cNvSpPr txBox="1"/>
          <p:nvPr/>
        </p:nvSpPr>
        <p:spPr>
          <a:xfrm>
            <a:off x="7159082" y="2548533"/>
            <a:ext cx="1401012" cy="717181"/>
          </a:xfrm>
          <a:prstGeom prst="rect">
            <a:avLst/>
          </a:prstGeom>
          <a:noFill/>
        </p:spPr>
        <p:txBody>
          <a:bodyPr wrap="square" rtlCol="0" anchor="ctr">
            <a:noAutofit/>
          </a:bodyPr>
          <a:lstStyle/>
          <a:p>
            <a:pPr algn="ctr"/>
            <a:r>
              <a:rPr lang="en-US" sz="2800" b="1" dirty="0">
                <a:hlinkClick r:id="rId12" action="ppaction://hlinksldjump"/>
              </a:rPr>
              <a:t>20</a:t>
            </a:r>
            <a:endParaRPr lang="en-US" sz="2800" b="1" dirty="0"/>
          </a:p>
        </p:txBody>
      </p:sp>
      <p:sp>
        <p:nvSpPr>
          <p:cNvPr id="45" name="TextBox 44"/>
          <p:cNvSpPr txBox="1"/>
          <p:nvPr/>
        </p:nvSpPr>
        <p:spPr>
          <a:xfrm>
            <a:off x="524107" y="3410681"/>
            <a:ext cx="1401012" cy="691056"/>
          </a:xfrm>
          <a:prstGeom prst="rect">
            <a:avLst/>
          </a:prstGeom>
          <a:noFill/>
        </p:spPr>
        <p:txBody>
          <a:bodyPr wrap="square" rtlCol="0" anchor="ctr">
            <a:noAutofit/>
          </a:bodyPr>
          <a:lstStyle/>
          <a:p>
            <a:pPr algn="ctr"/>
            <a:r>
              <a:rPr lang="en-US" sz="2800" b="1" dirty="0">
                <a:hlinkClick r:id="rId13" action="ppaction://hlinksldjump"/>
              </a:rPr>
              <a:t>30</a:t>
            </a:r>
            <a:endParaRPr lang="en-US" sz="2800" b="1" dirty="0"/>
          </a:p>
        </p:txBody>
      </p:sp>
      <p:sp>
        <p:nvSpPr>
          <p:cNvPr id="46" name="TextBox 45"/>
          <p:cNvSpPr txBox="1"/>
          <p:nvPr/>
        </p:nvSpPr>
        <p:spPr>
          <a:xfrm>
            <a:off x="2163337" y="3410681"/>
            <a:ext cx="1401012" cy="691056"/>
          </a:xfrm>
          <a:prstGeom prst="rect">
            <a:avLst/>
          </a:prstGeom>
          <a:noFill/>
        </p:spPr>
        <p:txBody>
          <a:bodyPr wrap="square" rtlCol="0" anchor="ctr">
            <a:noAutofit/>
          </a:bodyPr>
          <a:lstStyle/>
          <a:p>
            <a:pPr algn="ctr"/>
            <a:r>
              <a:rPr lang="en-US" sz="2800" b="1" dirty="0">
                <a:hlinkClick r:id="rId14" action="ppaction://hlinksldjump"/>
              </a:rPr>
              <a:t>30</a:t>
            </a:r>
            <a:endParaRPr lang="en-US" sz="2800" b="1" dirty="0"/>
          </a:p>
        </p:txBody>
      </p:sp>
      <p:sp>
        <p:nvSpPr>
          <p:cNvPr id="47" name="TextBox 46"/>
          <p:cNvSpPr txBox="1"/>
          <p:nvPr/>
        </p:nvSpPr>
        <p:spPr>
          <a:xfrm>
            <a:off x="3847170" y="3410681"/>
            <a:ext cx="1401012" cy="691056"/>
          </a:xfrm>
          <a:prstGeom prst="rect">
            <a:avLst/>
          </a:prstGeom>
          <a:noFill/>
        </p:spPr>
        <p:txBody>
          <a:bodyPr wrap="square" rtlCol="0" anchor="ctr">
            <a:noAutofit/>
          </a:bodyPr>
          <a:lstStyle/>
          <a:p>
            <a:pPr algn="ctr"/>
            <a:r>
              <a:rPr lang="en-US" sz="2800" b="1" dirty="0">
                <a:hlinkClick r:id="rId15" action="ppaction://hlinksldjump"/>
              </a:rPr>
              <a:t>30</a:t>
            </a:r>
            <a:endParaRPr lang="en-US" sz="2800" b="1" dirty="0"/>
          </a:p>
        </p:txBody>
      </p:sp>
      <p:sp>
        <p:nvSpPr>
          <p:cNvPr id="48" name="TextBox 47"/>
          <p:cNvSpPr txBox="1"/>
          <p:nvPr/>
        </p:nvSpPr>
        <p:spPr>
          <a:xfrm>
            <a:off x="5497550" y="3410681"/>
            <a:ext cx="1401012" cy="691056"/>
          </a:xfrm>
          <a:prstGeom prst="rect">
            <a:avLst/>
          </a:prstGeom>
          <a:noFill/>
        </p:spPr>
        <p:txBody>
          <a:bodyPr wrap="square" rtlCol="0" anchor="ctr">
            <a:noAutofit/>
          </a:bodyPr>
          <a:lstStyle/>
          <a:p>
            <a:pPr algn="ctr"/>
            <a:r>
              <a:rPr lang="en-US" sz="2800" b="1" dirty="0">
                <a:hlinkClick r:id="rId16" action="ppaction://hlinksldjump"/>
              </a:rPr>
              <a:t>30</a:t>
            </a:r>
            <a:endParaRPr lang="en-US" sz="2800" b="1" dirty="0"/>
          </a:p>
        </p:txBody>
      </p:sp>
      <p:sp>
        <p:nvSpPr>
          <p:cNvPr id="49" name="TextBox 48"/>
          <p:cNvSpPr txBox="1"/>
          <p:nvPr/>
        </p:nvSpPr>
        <p:spPr>
          <a:xfrm>
            <a:off x="7159082" y="3410681"/>
            <a:ext cx="1401012" cy="691056"/>
          </a:xfrm>
          <a:prstGeom prst="rect">
            <a:avLst/>
          </a:prstGeom>
          <a:noFill/>
        </p:spPr>
        <p:txBody>
          <a:bodyPr wrap="square" rtlCol="0" anchor="ctr">
            <a:noAutofit/>
          </a:bodyPr>
          <a:lstStyle/>
          <a:p>
            <a:pPr algn="ctr"/>
            <a:r>
              <a:rPr lang="en-US" sz="2800" b="1" dirty="0">
                <a:hlinkClick r:id="rId17" action="ppaction://hlinksldjump"/>
              </a:rPr>
              <a:t>30</a:t>
            </a:r>
            <a:endParaRPr lang="en-US" sz="2800" b="1" dirty="0"/>
          </a:p>
        </p:txBody>
      </p:sp>
      <p:sp>
        <p:nvSpPr>
          <p:cNvPr id="50" name="TextBox 49"/>
          <p:cNvSpPr txBox="1"/>
          <p:nvPr/>
        </p:nvSpPr>
        <p:spPr>
          <a:xfrm>
            <a:off x="524107" y="4246704"/>
            <a:ext cx="1401012" cy="727060"/>
          </a:xfrm>
          <a:prstGeom prst="rect">
            <a:avLst/>
          </a:prstGeom>
          <a:noFill/>
        </p:spPr>
        <p:txBody>
          <a:bodyPr wrap="square" rtlCol="0" anchor="ctr">
            <a:noAutofit/>
          </a:bodyPr>
          <a:lstStyle/>
          <a:p>
            <a:pPr algn="ctr"/>
            <a:r>
              <a:rPr lang="en-US" sz="2800" b="1" dirty="0">
                <a:hlinkClick r:id="rId18" action="ppaction://hlinksldjump"/>
              </a:rPr>
              <a:t>40</a:t>
            </a:r>
            <a:endParaRPr lang="en-US" sz="2800" b="1" dirty="0"/>
          </a:p>
        </p:txBody>
      </p:sp>
      <p:sp>
        <p:nvSpPr>
          <p:cNvPr id="51" name="TextBox 50"/>
          <p:cNvSpPr txBox="1"/>
          <p:nvPr/>
        </p:nvSpPr>
        <p:spPr>
          <a:xfrm>
            <a:off x="2163337" y="4246704"/>
            <a:ext cx="1401012" cy="727060"/>
          </a:xfrm>
          <a:prstGeom prst="rect">
            <a:avLst/>
          </a:prstGeom>
          <a:noFill/>
        </p:spPr>
        <p:txBody>
          <a:bodyPr wrap="square" rtlCol="0" anchor="ctr">
            <a:noAutofit/>
          </a:bodyPr>
          <a:lstStyle/>
          <a:p>
            <a:pPr algn="ctr"/>
            <a:r>
              <a:rPr lang="en-US" sz="2800" b="1" dirty="0">
                <a:hlinkClick r:id="rId19" action="ppaction://hlinksldjump"/>
              </a:rPr>
              <a:t>40</a:t>
            </a:r>
            <a:endParaRPr lang="en-US" sz="2800" b="1" dirty="0"/>
          </a:p>
        </p:txBody>
      </p:sp>
      <p:sp>
        <p:nvSpPr>
          <p:cNvPr id="52" name="TextBox 51"/>
          <p:cNvSpPr txBox="1"/>
          <p:nvPr/>
        </p:nvSpPr>
        <p:spPr>
          <a:xfrm>
            <a:off x="3847170" y="4246704"/>
            <a:ext cx="1401012" cy="727060"/>
          </a:xfrm>
          <a:prstGeom prst="rect">
            <a:avLst/>
          </a:prstGeom>
          <a:noFill/>
        </p:spPr>
        <p:txBody>
          <a:bodyPr wrap="square" rtlCol="0" anchor="ctr">
            <a:noAutofit/>
          </a:bodyPr>
          <a:lstStyle/>
          <a:p>
            <a:pPr algn="ctr"/>
            <a:r>
              <a:rPr lang="en-US" sz="2800" b="1" dirty="0">
                <a:hlinkClick r:id="rId20" action="ppaction://hlinksldjump"/>
              </a:rPr>
              <a:t>40</a:t>
            </a:r>
            <a:endParaRPr lang="en-US" sz="2800" b="1" dirty="0"/>
          </a:p>
        </p:txBody>
      </p:sp>
      <p:sp>
        <p:nvSpPr>
          <p:cNvPr id="53" name="TextBox 52"/>
          <p:cNvSpPr txBox="1"/>
          <p:nvPr/>
        </p:nvSpPr>
        <p:spPr>
          <a:xfrm>
            <a:off x="5497550" y="4246704"/>
            <a:ext cx="1401012" cy="727060"/>
          </a:xfrm>
          <a:prstGeom prst="rect">
            <a:avLst/>
          </a:prstGeom>
          <a:noFill/>
        </p:spPr>
        <p:txBody>
          <a:bodyPr wrap="square" rtlCol="0" anchor="ctr">
            <a:noAutofit/>
          </a:bodyPr>
          <a:lstStyle/>
          <a:p>
            <a:pPr algn="ctr"/>
            <a:r>
              <a:rPr lang="en-US" sz="2800" b="1" dirty="0">
                <a:hlinkClick r:id="rId21" action="ppaction://hlinksldjump"/>
              </a:rPr>
              <a:t>40</a:t>
            </a:r>
            <a:endParaRPr lang="en-US" sz="2800" b="1" dirty="0"/>
          </a:p>
        </p:txBody>
      </p:sp>
      <p:sp>
        <p:nvSpPr>
          <p:cNvPr id="54" name="TextBox 53"/>
          <p:cNvSpPr txBox="1"/>
          <p:nvPr/>
        </p:nvSpPr>
        <p:spPr>
          <a:xfrm>
            <a:off x="7159082" y="4246704"/>
            <a:ext cx="1401012" cy="727060"/>
          </a:xfrm>
          <a:prstGeom prst="rect">
            <a:avLst/>
          </a:prstGeom>
          <a:noFill/>
        </p:spPr>
        <p:txBody>
          <a:bodyPr wrap="square" rtlCol="0" anchor="ctr">
            <a:noAutofit/>
          </a:bodyPr>
          <a:lstStyle/>
          <a:p>
            <a:pPr algn="ctr"/>
            <a:r>
              <a:rPr lang="en-US" sz="2800" b="1" dirty="0">
                <a:hlinkClick r:id="rId22" action="ppaction://hlinksldjump"/>
              </a:rPr>
              <a:t>40</a:t>
            </a:r>
            <a:endParaRPr lang="en-US" sz="2800" b="1" dirty="0"/>
          </a:p>
        </p:txBody>
      </p:sp>
      <p:sp>
        <p:nvSpPr>
          <p:cNvPr id="55" name="TextBox 54"/>
          <p:cNvSpPr txBox="1"/>
          <p:nvPr/>
        </p:nvSpPr>
        <p:spPr>
          <a:xfrm>
            <a:off x="524107" y="5118731"/>
            <a:ext cx="1401012" cy="668115"/>
          </a:xfrm>
          <a:prstGeom prst="rect">
            <a:avLst/>
          </a:prstGeom>
          <a:noFill/>
        </p:spPr>
        <p:txBody>
          <a:bodyPr wrap="square" rtlCol="0" anchor="ctr">
            <a:noAutofit/>
          </a:bodyPr>
          <a:lstStyle/>
          <a:p>
            <a:pPr algn="ctr"/>
            <a:r>
              <a:rPr lang="en-US" sz="2800" b="1" dirty="0">
                <a:hlinkClick r:id="rId23" action="ppaction://hlinksldjump"/>
              </a:rPr>
              <a:t>50</a:t>
            </a:r>
            <a:endParaRPr lang="en-US" sz="2800" b="1" dirty="0"/>
          </a:p>
        </p:txBody>
      </p:sp>
      <p:sp>
        <p:nvSpPr>
          <p:cNvPr id="56" name="TextBox 55"/>
          <p:cNvSpPr txBox="1"/>
          <p:nvPr/>
        </p:nvSpPr>
        <p:spPr>
          <a:xfrm>
            <a:off x="2163337" y="5118731"/>
            <a:ext cx="1401012" cy="668115"/>
          </a:xfrm>
          <a:prstGeom prst="rect">
            <a:avLst/>
          </a:prstGeom>
          <a:noFill/>
        </p:spPr>
        <p:txBody>
          <a:bodyPr wrap="square" rtlCol="0" anchor="ctr">
            <a:noAutofit/>
          </a:bodyPr>
          <a:lstStyle/>
          <a:p>
            <a:pPr algn="ctr"/>
            <a:r>
              <a:rPr lang="en-US" sz="2800" b="1" dirty="0">
                <a:hlinkClick r:id="rId24" action="ppaction://hlinksldjump"/>
              </a:rPr>
              <a:t>50</a:t>
            </a:r>
            <a:endParaRPr lang="en-US" sz="2800" b="1" dirty="0"/>
          </a:p>
        </p:txBody>
      </p:sp>
      <p:sp>
        <p:nvSpPr>
          <p:cNvPr id="57" name="TextBox 56"/>
          <p:cNvSpPr txBox="1"/>
          <p:nvPr/>
        </p:nvSpPr>
        <p:spPr>
          <a:xfrm>
            <a:off x="3847170" y="5118731"/>
            <a:ext cx="1401012" cy="668115"/>
          </a:xfrm>
          <a:prstGeom prst="rect">
            <a:avLst/>
          </a:prstGeom>
          <a:noFill/>
        </p:spPr>
        <p:txBody>
          <a:bodyPr wrap="square" rtlCol="0" anchor="ctr">
            <a:noAutofit/>
          </a:bodyPr>
          <a:lstStyle/>
          <a:p>
            <a:pPr algn="ctr"/>
            <a:r>
              <a:rPr lang="en-US" sz="2800" b="1" dirty="0">
                <a:hlinkClick r:id="rId25" action="ppaction://hlinksldjump"/>
              </a:rPr>
              <a:t>50</a:t>
            </a:r>
            <a:endParaRPr lang="en-US" sz="2800" b="1" dirty="0"/>
          </a:p>
        </p:txBody>
      </p:sp>
      <p:sp>
        <p:nvSpPr>
          <p:cNvPr id="58" name="TextBox 57"/>
          <p:cNvSpPr txBox="1"/>
          <p:nvPr/>
        </p:nvSpPr>
        <p:spPr>
          <a:xfrm>
            <a:off x="5497550" y="5118731"/>
            <a:ext cx="1401012" cy="668115"/>
          </a:xfrm>
          <a:prstGeom prst="rect">
            <a:avLst/>
          </a:prstGeom>
          <a:noFill/>
        </p:spPr>
        <p:txBody>
          <a:bodyPr wrap="square" rtlCol="0" anchor="ctr">
            <a:noAutofit/>
          </a:bodyPr>
          <a:lstStyle/>
          <a:p>
            <a:pPr algn="ctr"/>
            <a:r>
              <a:rPr lang="en-US" sz="2800" b="1" dirty="0">
                <a:hlinkClick r:id="rId26" action="ppaction://hlinksldjump"/>
              </a:rPr>
              <a:t>50</a:t>
            </a:r>
            <a:endParaRPr lang="en-US" sz="2800" b="1" dirty="0"/>
          </a:p>
        </p:txBody>
      </p:sp>
      <p:sp>
        <p:nvSpPr>
          <p:cNvPr id="59" name="TextBox 58"/>
          <p:cNvSpPr txBox="1"/>
          <p:nvPr/>
        </p:nvSpPr>
        <p:spPr>
          <a:xfrm>
            <a:off x="7159082" y="5118731"/>
            <a:ext cx="1401012" cy="668115"/>
          </a:xfrm>
          <a:prstGeom prst="rect">
            <a:avLst/>
          </a:prstGeom>
          <a:noFill/>
        </p:spPr>
        <p:txBody>
          <a:bodyPr wrap="square" rtlCol="0" anchor="ctr">
            <a:noAutofit/>
          </a:bodyPr>
          <a:lstStyle/>
          <a:p>
            <a:pPr algn="ctr"/>
            <a:r>
              <a:rPr lang="en-US" sz="2800" b="1" dirty="0">
                <a:hlinkClick r:id="rId27" action="ppaction://hlinksldjump"/>
              </a:rPr>
              <a:t>50</a:t>
            </a:r>
            <a:endParaRPr lang="en-US" sz="2800" b="1" dirty="0"/>
          </a:p>
        </p:txBody>
      </p:sp>
      <p:grpSp>
        <p:nvGrpSpPr>
          <p:cNvPr id="3" name="Group 2">
            <a:extLst>
              <a:ext uri="{FF2B5EF4-FFF2-40B4-BE49-F238E27FC236}">
                <a16:creationId xmlns:a16="http://schemas.microsoft.com/office/drawing/2014/main" id="{3FFDA951-E62A-480B-9460-D12EAB4DFA81}"/>
              </a:ext>
            </a:extLst>
          </p:cNvPr>
          <p:cNvGrpSpPr/>
          <p:nvPr/>
        </p:nvGrpSpPr>
        <p:grpSpPr>
          <a:xfrm>
            <a:off x="0" y="5879496"/>
            <a:ext cx="9158748" cy="978504"/>
            <a:chOff x="0" y="5879496"/>
            <a:chExt cx="9158748" cy="978504"/>
          </a:xfrm>
        </p:grpSpPr>
        <p:pic>
          <p:nvPicPr>
            <p:cNvPr id="4" name="Picture 3">
              <a:extLst>
                <a:ext uri="{FF2B5EF4-FFF2-40B4-BE49-F238E27FC236}">
                  <a16:creationId xmlns:a16="http://schemas.microsoft.com/office/drawing/2014/main" id="{85898F5F-7F23-4EC4-9372-FA81D64813A6}"/>
                </a:ext>
              </a:extLst>
            </p:cNvPr>
            <p:cNvPicPr>
              <a:picLocks noChangeAspect="1"/>
            </p:cNvPicPr>
            <p:nvPr/>
          </p:nvPicPr>
          <p:blipFill>
            <a:blip r:embed="rId28"/>
            <a:stretch>
              <a:fillRect/>
            </a:stretch>
          </p:blipFill>
          <p:spPr>
            <a:xfrm>
              <a:off x="0" y="5903258"/>
              <a:ext cx="9144000" cy="954742"/>
            </a:xfrm>
            <a:prstGeom prst="rect">
              <a:avLst/>
            </a:prstGeom>
          </p:spPr>
        </p:pic>
        <p:pic>
          <p:nvPicPr>
            <p:cNvPr id="5" name="Picture 4">
              <a:extLst>
                <a:ext uri="{FF2B5EF4-FFF2-40B4-BE49-F238E27FC236}">
                  <a16:creationId xmlns:a16="http://schemas.microsoft.com/office/drawing/2014/main" id="{DA1C9FFA-47C8-4283-83BC-61FF639C30BB}"/>
                </a:ext>
              </a:extLst>
            </p:cNvPr>
            <p:cNvPicPr>
              <a:picLocks noChangeAspect="1"/>
            </p:cNvPicPr>
            <p:nvPr/>
          </p:nvPicPr>
          <p:blipFill>
            <a:blip r:embed="rId29"/>
            <a:stretch>
              <a:fillRect/>
            </a:stretch>
          </p:blipFill>
          <p:spPr>
            <a:xfrm flipV="1">
              <a:off x="14748" y="5879496"/>
              <a:ext cx="9144000" cy="32378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10 POINTS</a:t>
            </a:r>
          </a:p>
          <a:p>
            <a:pPr eaLnBrk="1" hangingPunct="1"/>
            <a:r>
              <a:rPr lang="en-US" altLang="en-US" sz="4200" b="1" dirty="0">
                <a:solidFill>
                  <a:schemeClr val="bg1"/>
                </a:solidFill>
              </a:rPr>
              <a:t>Question:</a:t>
            </a:r>
            <a:endParaRPr lang="en-US" altLang="en-US" sz="2800" i="1" dirty="0"/>
          </a:p>
          <a:p>
            <a:pPr eaLnBrk="1" hangingPunct="1"/>
            <a:r>
              <a:rPr lang="en-US" altLang="en-US" sz="3200" dirty="0"/>
              <a:t>Can you recycle a plastic bottle </a:t>
            </a:r>
          </a:p>
          <a:p>
            <a:pPr eaLnBrk="1" hangingPunct="1"/>
            <a:r>
              <a:rPr lang="en-US" altLang="en-US" sz="3200" dirty="0"/>
              <a:t>with “#1 PETE” embossed on it?</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3200" b="1" dirty="0"/>
              <a:t>Yes! </a:t>
            </a:r>
            <a:endParaRPr lang="en-US" altLang="en-US" sz="16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20 POINTS</a:t>
            </a:r>
          </a:p>
          <a:p>
            <a:pPr eaLnBrk="1" hangingPunct="1"/>
            <a:r>
              <a:rPr lang="en-US" altLang="en-US" sz="4200" b="1" dirty="0">
                <a:solidFill>
                  <a:schemeClr val="bg1"/>
                </a:solidFill>
              </a:rPr>
              <a:t>Question:</a:t>
            </a:r>
            <a:endParaRPr lang="en-US" altLang="en-US" sz="2800" i="1" dirty="0"/>
          </a:p>
          <a:p>
            <a:pPr eaLnBrk="1" hangingPunct="1"/>
            <a:r>
              <a:rPr lang="en-US" altLang="en-US" sz="3200" dirty="0"/>
              <a:t>Can you recycle a “slim” (7.5 </a:t>
            </a:r>
            <a:r>
              <a:rPr lang="en-US" altLang="en-US" sz="3200" dirty="0" err="1"/>
              <a:t>oz</a:t>
            </a:r>
            <a:r>
              <a:rPr lang="en-US" altLang="en-US" sz="3200" dirty="0"/>
              <a:t> or 8 </a:t>
            </a:r>
            <a:r>
              <a:rPr lang="en-US" altLang="en-US" sz="3200" dirty="0" err="1"/>
              <a:t>oz</a:t>
            </a:r>
            <a:r>
              <a:rPr lang="en-US" altLang="en-US" sz="3200" dirty="0"/>
              <a:t>) aluminum can?</a:t>
            </a:r>
          </a:p>
          <a:p>
            <a:pPr eaLnBrk="1" hangingPunct="1"/>
            <a:endParaRPr lang="en-US" altLang="en-US" dirty="0"/>
          </a:p>
          <a:p>
            <a:pPr eaLnBrk="1" hangingPunct="1"/>
            <a:r>
              <a:rPr lang="en-US" altLang="en-US" sz="4200" b="1" dirty="0">
                <a:solidFill>
                  <a:schemeClr val="bg1"/>
                </a:solidFill>
              </a:rPr>
              <a:t>Answer:</a:t>
            </a:r>
          </a:p>
          <a:p>
            <a:pPr eaLnBrk="1" hangingPunct="1"/>
            <a:r>
              <a:rPr lang="en-US" altLang="en-US" sz="3200" b="1" dirty="0"/>
              <a:t>Yes! </a:t>
            </a:r>
            <a:endParaRPr lang="en-US" altLang="en-US" sz="1600" b="1"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418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30 POINTS</a:t>
            </a:r>
          </a:p>
          <a:p>
            <a:pPr eaLnBrk="1" hangingPunct="1"/>
            <a:r>
              <a:rPr lang="en-US" altLang="en-US" sz="4200" b="1" dirty="0">
                <a:solidFill>
                  <a:schemeClr val="bg1"/>
                </a:solidFill>
              </a:rPr>
              <a:t>Question:</a:t>
            </a:r>
            <a:endParaRPr lang="en-US" altLang="en-US" sz="2800" i="1" dirty="0"/>
          </a:p>
          <a:p>
            <a:pPr eaLnBrk="1" hangingPunct="1"/>
            <a:r>
              <a:rPr lang="en-US" altLang="en-US" sz="3200" dirty="0"/>
              <a:t>Can you recycle steel?</a:t>
            </a:r>
          </a:p>
          <a:p>
            <a:pPr lvl="1" eaLnBrk="1" hangingPunct="1"/>
            <a:endParaRPr lang="en-US" altLang="en-US" b="1" i="1" dirty="0">
              <a:solidFill>
                <a:srgbClr val="00539D"/>
              </a:solidFill>
            </a:endParaRPr>
          </a:p>
          <a:p>
            <a:pPr eaLnBrk="1" hangingPunct="1"/>
            <a:r>
              <a:rPr lang="en-US" altLang="en-US" sz="4200" b="1" dirty="0">
                <a:solidFill>
                  <a:schemeClr val="bg1"/>
                </a:solidFill>
              </a:rPr>
              <a:t>Answer:</a:t>
            </a:r>
          </a:p>
          <a:p>
            <a:pPr eaLnBrk="1" hangingPunct="1"/>
            <a:r>
              <a:rPr lang="en-US" altLang="en-US" sz="2800" b="1" dirty="0"/>
              <a:t>Yes! </a:t>
            </a:r>
          </a:p>
          <a:p>
            <a:pPr eaLnBrk="1" hangingPunct="1"/>
            <a:r>
              <a:rPr lang="en-US" altLang="en-US" sz="1800" dirty="0"/>
              <a:t>Steel cans are generally accepted through most curbside recycling programs. Pots and pans and other types of steel are often accepted too and if not they can usually be recycled through scrap metal companies.</a:t>
            </a:r>
            <a:endParaRPr lang="en-US" altLang="en-US" sz="1200" dirty="0"/>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26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4" y="1438043"/>
            <a:ext cx="76944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40 POINTS</a:t>
            </a:r>
          </a:p>
          <a:p>
            <a:pPr eaLnBrk="1" hangingPunct="1"/>
            <a:r>
              <a:rPr lang="en-US" altLang="en-US" sz="4200" b="1" dirty="0">
                <a:solidFill>
                  <a:schemeClr val="bg1"/>
                </a:solidFill>
              </a:rPr>
              <a:t>Question:</a:t>
            </a:r>
            <a:r>
              <a:rPr lang="en-US" altLang="en-US" sz="2800" i="1" dirty="0"/>
              <a:t> </a:t>
            </a:r>
          </a:p>
          <a:p>
            <a:pPr eaLnBrk="1" hangingPunct="1"/>
            <a:r>
              <a:rPr lang="en-US" altLang="en-US" sz="3200" dirty="0"/>
              <a:t>Can you recycle a used mobile phone or electronic tablet?</a:t>
            </a:r>
          </a:p>
          <a:p>
            <a:pPr eaLnBrk="1" hangingPunct="1"/>
            <a:endParaRPr lang="en-US" altLang="en-US" sz="2000" b="1" dirty="0">
              <a:solidFill>
                <a:schemeClr val="bg1"/>
              </a:solidFill>
            </a:endParaRPr>
          </a:p>
          <a:p>
            <a:pPr eaLnBrk="1" hangingPunct="1"/>
            <a:r>
              <a:rPr lang="en-US" altLang="en-US" sz="4200" b="1" dirty="0">
                <a:solidFill>
                  <a:schemeClr val="bg1"/>
                </a:solidFill>
              </a:rPr>
              <a:t>Answer:</a:t>
            </a:r>
          </a:p>
          <a:p>
            <a:pPr eaLnBrk="1" hangingPunct="1"/>
            <a:r>
              <a:rPr lang="en-US" altLang="en-US" sz="2800" b="1" dirty="0"/>
              <a:t>Yes! </a:t>
            </a:r>
          </a:p>
          <a:p>
            <a:pPr eaLnBrk="1" hangingPunct="1"/>
            <a:r>
              <a:rPr lang="en-US" altLang="en-US" sz="1600" dirty="0"/>
              <a:t>Most electronics, such as mobile phones and tablets, are recyclable through a local electronic waste program.  Contact your local recycling program or electronics retailers to find out where you can take old electronics. </a:t>
            </a:r>
          </a:p>
        </p:txBody>
      </p:sp>
      <p:pic>
        <p:nvPicPr>
          <p:cNvPr id="4" name="Picture 5">
            <a:hlinkClick r:id="rId3" action="ppaction://hlinksldjump"/>
          </p:cNvPr>
          <p:cNvPicPr>
            <a:picLocks noChangeAspect="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36625" y="5748262"/>
            <a:ext cx="84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763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36625" y="1438043"/>
            <a:ext cx="7543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b="1" dirty="0">
                <a:solidFill>
                  <a:srgbClr val="00539D"/>
                </a:solidFill>
                <a:latin typeface="+mj-lt"/>
              </a:rPr>
              <a:t>‘IS IT RECYCLABLE’ FOR 50 POINTS</a:t>
            </a:r>
          </a:p>
          <a:p>
            <a:pPr eaLnBrk="1" hangingPunct="1"/>
            <a:r>
              <a:rPr lang="en-US" altLang="en-US" sz="4200" b="1" dirty="0">
                <a:solidFill>
                  <a:schemeClr val="bg1"/>
                </a:solidFill>
              </a:rPr>
              <a:t>Question:</a:t>
            </a:r>
          </a:p>
          <a:p>
            <a:pPr indent="-285750" eaLnBrk="1" hangingPunct="1"/>
            <a:r>
              <a:rPr lang="en-US" altLang="en-US" sz="3200" dirty="0"/>
              <a:t>Name 6 Different Items That </a:t>
            </a:r>
            <a:r>
              <a:rPr lang="en-US" altLang="en-US" sz="3200" u="sng" dirty="0"/>
              <a:t>Are</a:t>
            </a:r>
            <a:r>
              <a:rPr lang="en-US" altLang="en-US" sz="3200" dirty="0"/>
              <a:t> Recyclable</a:t>
            </a:r>
          </a:p>
          <a:p>
            <a:pPr eaLnBrk="1" hangingPunct="1"/>
            <a:endParaRPr lang="en-US" altLang="en-US" sz="1800" dirty="0"/>
          </a:p>
          <a:p>
            <a:pPr eaLnBrk="1" hangingPunct="1"/>
            <a:r>
              <a:rPr lang="en-US" altLang="en-US" sz="4200" b="1" dirty="0">
                <a:solidFill>
                  <a:schemeClr val="bg1"/>
                </a:solidFill>
              </a:rPr>
              <a:t>Answer:</a:t>
            </a:r>
          </a:p>
          <a:p>
            <a:pPr eaLnBrk="1" hangingPunct="1"/>
            <a:r>
              <a:rPr lang="en-US" sz="2800" dirty="0"/>
              <a:t>Click through to the Bonus Question to reveal possible answers!</a:t>
            </a:r>
          </a:p>
        </p:txBody>
      </p:sp>
      <p:sp>
        <p:nvSpPr>
          <p:cNvPr id="2" name="Rectangle 1">
            <a:hlinkClick r:id="rId3" action="ppaction://hlinksldjump"/>
            <a:extLst>
              <a:ext uri="{FF2B5EF4-FFF2-40B4-BE49-F238E27FC236}">
                <a16:creationId xmlns:a16="http://schemas.microsoft.com/office/drawing/2014/main" id="{615E77F1-929D-4330-85E0-AE0850AFC56C}"/>
              </a:ext>
            </a:extLst>
          </p:cNvPr>
          <p:cNvSpPr/>
          <p:nvPr/>
        </p:nvSpPr>
        <p:spPr>
          <a:xfrm>
            <a:off x="936625" y="5377583"/>
            <a:ext cx="3265714" cy="685044"/>
          </a:xfrm>
          <a:prstGeom prst="rect">
            <a:avLst/>
          </a:prstGeom>
          <a:solidFill>
            <a:srgbClr val="ED33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Bonus Question!</a:t>
            </a:r>
          </a:p>
        </p:txBody>
      </p:sp>
    </p:spTree>
    <p:extLst>
      <p:ext uri="{BB962C8B-B14F-4D97-AF65-F5344CB8AC3E}">
        <p14:creationId xmlns:p14="http://schemas.microsoft.com/office/powerpoint/2010/main" val="121531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ustom 4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D5D5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58644</TotalTime>
  <Words>1646</Words>
  <Application>Microsoft Office PowerPoint</Application>
  <PresentationFormat>On-screen Show (4:3)</PresentationFormat>
  <Paragraphs>278</Paragraphs>
  <Slides>34</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Educational Technology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JEOPARDY</dc:title>
  <dc:subject>Jeopardy Template</dc:subject>
  <dc:creator>Educational Technology Network</dc:creator>
  <cp:keywords>Jeopardy Powerpoint Template;Education Technology</cp:keywords>
  <dc:description>www.edtechnetwork.com</dc:description>
  <cp:lastModifiedBy>Slater, Victoria - Contractor {PBC}</cp:lastModifiedBy>
  <cp:revision>100</cp:revision>
  <dcterms:created xsi:type="dcterms:W3CDTF">2009-08-07T10:43:48Z</dcterms:created>
  <dcterms:modified xsi:type="dcterms:W3CDTF">2020-04-20T18:25:55Z</dcterms:modified>
  <cp:category>Jeopardy Template</cp:category>
</cp:coreProperties>
</file>